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ppt/tags/tag2.xml" ContentType="application/vnd.openxmlformats-officedocument.presentationml.tags+xml"/>
  <Override PartName="/ppt/notesSlides/notesSlide45.xml" ContentType="application/vnd.openxmlformats-officedocument.presentationml.notesSlide+xml"/>
  <Override PartName="/ppt/tags/tag3.xml" ContentType="application/vnd.openxmlformats-officedocument.presentationml.tags+xml"/>
  <Override PartName="/ppt/notesSlides/notesSlide46.xml" ContentType="application/vnd.openxmlformats-officedocument.presentationml.notesSlide+xml"/>
  <Override PartName="/ppt/tags/tag4.xml" ContentType="application/vnd.openxmlformats-officedocument.presentationml.tags+xml"/>
  <Override PartName="/ppt/notesSlides/notesSlide47.xml" ContentType="application/vnd.openxmlformats-officedocument.presentationml.notesSlide+xml"/>
  <Override PartName="/ppt/tags/tag5.xml" ContentType="application/vnd.openxmlformats-officedocument.presentationml.tags+xml"/>
  <Override PartName="/ppt/notesSlides/notesSlide48.xml" ContentType="application/vnd.openxmlformats-officedocument.presentationml.notesSlide+xml"/>
  <Override PartName="/ppt/tags/tag6.xml" ContentType="application/vnd.openxmlformats-officedocument.presentationml.tags+xml"/>
  <Override PartName="/ppt/notesSlides/notesSlide49.xml" ContentType="application/vnd.openxmlformats-officedocument.presentationml.notesSlide+xml"/>
  <Override PartName="/ppt/tags/tag7.xml" ContentType="application/vnd.openxmlformats-officedocument.presentationml.tags+xml"/>
  <Override PartName="/ppt/notesSlides/notesSlide50.xml" ContentType="application/vnd.openxmlformats-officedocument.presentationml.notesSlide+xml"/>
  <Override PartName="/ppt/tags/tag8.xml" ContentType="application/vnd.openxmlformats-officedocument.presentationml.tags+xml"/>
  <Override PartName="/ppt/notesSlides/notesSlide51.xml" ContentType="application/vnd.openxmlformats-officedocument.presentationml.notesSlide+xml"/>
  <Override PartName="/ppt/tags/tag9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0.xml" ContentType="application/vnd.openxmlformats-officedocument.presentationml.tags+xml"/>
  <Override PartName="/ppt/notesSlides/notesSlide54.xml" ContentType="application/vnd.openxmlformats-officedocument.presentationml.notesSlide+xml"/>
  <Override PartName="/ppt/tags/tag11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2.xml" ContentType="application/vnd.openxmlformats-officedocument.presentationml.tags+xml"/>
  <Override PartName="/ppt/notesSlides/notesSlide57.xml" ContentType="application/vnd.openxmlformats-officedocument.presentationml.notesSlide+xml"/>
  <Override PartName="/ppt/tags/tag13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tags/tag14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5.xml" ContentType="application/vnd.openxmlformats-officedocument.presentationml.tags+xml"/>
  <Override PartName="/ppt/notesSlides/notesSlide63.xml" ContentType="application/vnd.openxmlformats-officedocument.presentationml.notesSlide+xml"/>
  <Override PartName="/ppt/tags/tag16.xml" ContentType="application/vnd.openxmlformats-officedocument.presentationml.tags+xml"/>
  <Override PartName="/ppt/notesSlides/notesSlide64.xml" ContentType="application/vnd.openxmlformats-officedocument.presentationml.notesSlide+xml"/>
  <Override PartName="/ppt/tags/tag17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55" r:id="rId1"/>
    <p:sldMasterId id="2147483967" r:id="rId2"/>
  </p:sldMasterIdLst>
  <p:notesMasterIdLst>
    <p:notesMasterId r:id="rId72"/>
  </p:notesMasterIdLst>
  <p:handoutMasterIdLst>
    <p:handoutMasterId r:id="rId73"/>
  </p:handoutMasterIdLst>
  <p:sldIdLst>
    <p:sldId id="256" r:id="rId3"/>
    <p:sldId id="379" r:id="rId4"/>
    <p:sldId id="420" r:id="rId5"/>
    <p:sldId id="425" r:id="rId6"/>
    <p:sldId id="427" r:id="rId7"/>
    <p:sldId id="431" r:id="rId8"/>
    <p:sldId id="258" r:id="rId9"/>
    <p:sldId id="398" r:id="rId10"/>
    <p:sldId id="259" r:id="rId11"/>
    <p:sldId id="261" r:id="rId12"/>
    <p:sldId id="262" r:id="rId13"/>
    <p:sldId id="266" r:id="rId14"/>
    <p:sldId id="423" r:id="rId15"/>
    <p:sldId id="399" r:id="rId16"/>
    <p:sldId id="267" r:id="rId17"/>
    <p:sldId id="298" r:id="rId18"/>
    <p:sldId id="418" r:id="rId19"/>
    <p:sldId id="265" r:id="rId20"/>
    <p:sldId id="268" r:id="rId21"/>
    <p:sldId id="270" r:id="rId22"/>
    <p:sldId id="271" r:id="rId23"/>
    <p:sldId id="272" r:id="rId24"/>
    <p:sldId id="273" r:id="rId25"/>
    <p:sldId id="274" r:id="rId26"/>
    <p:sldId id="277" r:id="rId27"/>
    <p:sldId id="409" r:id="rId28"/>
    <p:sldId id="276" r:id="rId29"/>
    <p:sldId id="278" r:id="rId30"/>
    <p:sldId id="279" r:id="rId31"/>
    <p:sldId id="280" r:id="rId32"/>
    <p:sldId id="281" r:id="rId33"/>
    <p:sldId id="283" r:id="rId34"/>
    <p:sldId id="287" r:id="rId35"/>
    <p:sldId id="400" r:id="rId36"/>
    <p:sldId id="288" r:id="rId37"/>
    <p:sldId id="289" r:id="rId38"/>
    <p:sldId id="290" r:id="rId39"/>
    <p:sldId id="291" r:id="rId40"/>
    <p:sldId id="292" r:id="rId41"/>
    <p:sldId id="293" r:id="rId42"/>
    <p:sldId id="401" r:id="rId43"/>
    <p:sldId id="300" r:id="rId44"/>
    <p:sldId id="406" r:id="rId45"/>
    <p:sldId id="322" r:id="rId46"/>
    <p:sldId id="294" r:id="rId47"/>
    <p:sldId id="303" r:id="rId48"/>
    <p:sldId id="304" r:id="rId49"/>
    <p:sldId id="307" r:id="rId50"/>
    <p:sldId id="308" r:id="rId51"/>
    <p:sldId id="309" r:id="rId52"/>
    <p:sldId id="313" r:id="rId53"/>
    <p:sldId id="314" r:id="rId54"/>
    <p:sldId id="316" r:id="rId55"/>
    <p:sldId id="329" r:id="rId56"/>
    <p:sldId id="327" r:id="rId57"/>
    <p:sldId id="407" r:id="rId58"/>
    <p:sldId id="339" r:id="rId59"/>
    <p:sldId id="416" r:id="rId60"/>
    <p:sldId id="344" r:id="rId61"/>
    <p:sldId id="345" r:id="rId62"/>
    <p:sldId id="417" r:id="rId63"/>
    <p:sldId id="350" r:id="rId64"/>
    <p:sldId id="364" r:id="rId65"/>
    <p:sldId id="365" r:id="rId66"/>
    <p:sldId id="411" r:id="rId67"/>
    <p:sldId id="376" r:id="rId68"/>
    <p:sldId id="377" r:id="rId69"/>
    <p:sldId id="374" r:id="rId70"/>
    <p:sldId id="378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CC0000"/>
    <a:srgbClr val="FF0000"/>
    <a:srgbClr val="FF3300"/>
    <a:srgbClr val="775F55"/>
    <a:srgbClr val="3399FF"/>
    <a:srgbClr val="CC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4708" autoAdjust="0"/>
  </p:normalViewPr>
  <p:slideViewPr>
    <p:cSldViewPr>
      <p:cViewPr varScale="1">
        <p:scale>
          <a:sx n="108" d="100"/>
          <a:sy n="108" d="100"/>
        </p:scale>
        <p:origin x="1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67D18C-CDAE-4A1B-97F8-D048C74FDAA4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6E8F4B-06FE-48F5-B4CB-F204124B07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439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743A9E-35F1-40FC-AABF-FCD6A8C3B846}" type="datetimeFigureOut">
              <a:rPr lang="en-US"/>
              <a:pPr>
                <a:defRPr/>
              </a:pPr>
              <a:t>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F529F9-CF3A-45ED-9522-169F996B67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25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594EA38-80DF-48BF-AF7C-830094132A8D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6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E5E984-F220-4784-BD4C-05276F84005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E5E984-F220-4784-BD4C-05276F84005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CD6F292-A5D6-4D1E-AEF3-A79061B74332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0B450AB-4961-49EF-879C-EF47C639E03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1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B8DB89F-D615-4060-B4A4-58ADB0EB558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77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D0993F-AFF0-4FBF-9A6B-C63C7B72377A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91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2E8ED72-573A-4B92-8609-983B87520A7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3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2C263-5929-43C4-9EEA-6BD359C821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698B311-03E1-4593-B861-95A0A0ACF3D1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2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D408C4-F236-4866-9EE4-EB5FABEB8D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2736FD9-106D-4D90-AF43-D275A7EF1938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3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5D056D0-79A4-450E-942F-21E33327A86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CC9367-81D8-4A8D-88AB-9950A5EE3AA7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74768C4-2ACF-47A5-9BE6-05E1DFD2D14B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7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3798888" cy="2847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3718560"/>
            <a:ext cx="5608320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6CFDA-4F8F-4F14-A886-84A893392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81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7925" y="696913"/>
            <a:ext cx="3798888" cy="2847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3718560"/>
            <a:ext cx="5608320" cy="488061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6A6C8-9F88-401B-A335-D20E3CEA1C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63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E00FDD-CEBC-46F7-924A-F1FD5FED017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58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4A54489A-FC31-42C9-9B53-E66A8359CD45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3886D48-BC4F-4FFC-8A4B-F67ED419ECB4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9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385AA-17D6-4F80-9178-F22793005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8/26/2010</a:t>
            </a:r>
          </a:p>
        </p:txBody>
      </p:sp>
    </p:spTree>
    <p:extLst>
      <p:ext uri="{BB962C8B-B14F-4D97-AF65-F5344CB8AC3E}">
        <p14:creationId xmlns:p14="http://schemas.microsoft.com/office/powerpoint/2010/main" val="319342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68E28B2-B9E6-49AB-B550-0E9AE8DA303B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08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3C7046-E6A5-4105-AA2B-851213ECF9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985D06-3903-4F99-ADC2-5E055AC3735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62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53BFC75-D670-471E-B1C5-51545F23EF1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95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F0E99-9C5C-44E4-977F-42CED0B6DC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E0C4B0E-03D7-4FE2-B8FE-13944057E076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B8DB89F-D615-4060-B4A4-58ADB0EB558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9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2516A9E-B386-4B93-A547-CD4D46DD46CF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85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2516A9E-B386-4B93-A547-CD4D46DD46CF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0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7B0DB9-E3B0-43AD-A017-325D340AECF9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8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B31DF5-2543-4049-8377-B0FAD5A163D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64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F577D28-B152-4090-ABDE-72BA1881034C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37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86753-3CD5-49D0-BD59-357276CC28F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E93C87-11D4-49D5-94D2-622E44A860A9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980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65D027-0798-4C8B-9B0E-1CF78A87EF39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63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54D6550-9FB0-4B93-9A45-B4D5DF4C3D1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46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54D6550-9FB0-4B93-9A45-B4D5DF4C3D1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255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C34F7-39E1-4E43-8DD7-B20C9B9D23C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0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B8DB89F-D615-4060-B4A4-58ADB0EB558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96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B31DF5-2543-4049-8377-B0FAD5A163D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32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DD9CA06-C9EE-434A-9CDD-2B1E359918E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58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CF887C-A0F2-4E9C-AC78-E4CBE3AE6409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16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0474054-E0CC-4EA3-95E4-68A502A9868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21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2E14B0-C1BF-4378-AD5C-FFBB1F0E35A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517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99DD286-ECF6-45FB-A55A-6ED31F6C78CB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337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3593B56-869C-4EEF-A630-D13B835D5393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61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4B2D005-5FC0-4040-9226-133F142E2894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921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5A6A62F-DE4D-4F52-A24C-42DD1735BFC7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083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C0E4DB-BE1E-4190-A538-E706CDC32537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B8DB89F-D615-4060-B4A4-58ADB0EB5580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39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B919E2-FC3B-4CE6-88E7-00D3E952FBBC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34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F413D6-9062-4054-A0D4-CB3255276FAC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30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181BB9F-4F72-4419-9C03-E1EDDAB7DF38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8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B31DF5-2543-4049-8377-B0FAD5A163D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27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8EA8B71-6A5B-4285-8280-86F793B2A9BD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99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8EA8B71-6A5B-4285-8280-86F793B2A9BD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99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6D8EE7-81FC-4647-814A-93C6D83C0A65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17AB242-CA2D-4D82-8406-1762E851E5FB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938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1B9914C-2914-4793-BF93-3758DA956A6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4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1B9914C-2914-4793-BF93-3758DA956A6F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49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78A4615-6609-4974-9DE5-C9858215A7F1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1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C610383-9E63-4F2D-A070-2CCF1AF400E5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894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3001830-BB80-4E4C-89DF-49029C29850D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24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D926E1-2291-47C0-8BDF-2AD0744EA60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763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7B31DF5-2543-4049-8377-B0FAD5A163D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540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1C75A3B-D077-482D-88EA-2A4E78F2DCB6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997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9831204-9991-4606-875A-582C433C0EC8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28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EAFBB2-D4B4-44BB-86C2-4A9CC4E573EC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91674EB-F454-4845-93F8-A8F8A9BBDE84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80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21A819-2F26-448D-85B5-B9A3C8E4DD90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8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0DBDB95-E498-4B50-885B-71C3223A8528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5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DAF9C29-525A-495A-A207-C3A2747B7CB2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5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529F9-CF3A-45ED-9522-169F996B67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E5E984-F220-4784-BD4C-05276F840053}" type="datetime1">
              <a:rPr lang="en-US" smtClean="0"/>
              <a:pPr>
                <a:defRPr/>
              </a:pPr>
              <a:t>1/6/2017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2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193FDF-DEDE-4F32-924E-B11D7CCDBE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B9A4B-D3FF-4440-9C11-D27957A2CE4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FDCE8192-C077-4267-AFC7-39A8A30E473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68A3FD-177E-493F-91EF-16ADE4B8CC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D01463-6D17-4108-A66E-DEEE0C98D6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6B33D7F-A77F-407D-B0C1-50AD2A3192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1F691E-B969-4010-AFDE-8A576E8AB0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832F79-5060-4CC8-B57E-4677E3DAAC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9E92643-A371-4AD9-826F-F72C52781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2D99F-5C00-4329-A641-F5CA739D79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517A9F2-F638-4A1B-BA63-A43A7C90D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37FA0D-1485-4733-87E5-CB79A30893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62FD897-FE9C-4E23-BDFD-52664AB1AED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98143E0-65A8-449F-804A-839E1DDB68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22FFB7-475F-4014-BF1C-84E494379E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E26BDD-3965-405E-88C7-AC4F69452AB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C522C3-8A66-4592-B23C-1FF4C879CD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CD8FFD4-ED54-4372-9524-1D8D0C43942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E637E5-62A6-47D6-9330-15B0064949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E637E5-62A6-47D6-9330-15B0064949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eg.net/PhotoGallery/NCGA%20Photo%20Gallery/target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hyperlink" Target="http://www.aamva.org/default.aspx" TargetMode="Externa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cscommission.nc.gov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121"/>
            <a:ext cx="7924800" cy="3200400"/>
          </a:xfrm>
        </p:spPr>
        <p:txBody>
          <a:bodyPr>
            <a:normAutofit fontScale="90000"/>
          </a:bodyPr>
          <a:lstStyle/>
          <a:p>
            <a:pPr marL="484632">
              <a:defRPr/>
            </a:pP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LOBBYING EDUCATION: PART I</a:t>
            </a:r>
            <a:b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KATHLEEN</a:t>
            </a:r>
            <a:r>
              <a:rPr lang="en-US" sz="27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Edwards</a:t>
            </a:r>
            <a:br>
              <a:rPr lang="en-US" sz="3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NC state ethics commission</a:t>
            </a:r>
            <a:br>
              <a:rPr lang="en-US" dirty="0"/>
            </a:br>
            <a:endParaRPr lang="en-US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7367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971800"/>
            <a:ext cx="8001000" cy="2667000"/>
          </a:xfrm>
        </p:spPr>
        <p:txBody>
          <a:bodyPr>
            <a:normAutofit/>
          </a:bodyPr>
          <a:lstStyle/>
          <a:p>
            <a:pPr marL="511175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&amp; to Whom Does Gift Ban Apply?</a:t>
            </a:r>
          </a:p>
          <a:p>
            <a:pPr marL="53975" fontAlgn="auto">
              <a:spcAft>
                <a:spcPts val="0"/>
              </a:spcAft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1175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Exceptions?</a:t>
            </a:r>
          </a:p>
          <a:p>
            <a:pPr marL="457200" indent="-403225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GIFT BAN &amp; GIFT BAN EXCEPTIONS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Gift Ban: </a:t>
            </a:r>
            <a:br>
              <a:rPr lang="en-US" b="1" cap="all" dirty="0"/>
            </a:br>
            <a:r>
              <a:rPr lang="en-US" b="1" cap="all" dirty="0"/>
              <a:t>Unless There is an Exception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343963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7150" indent="793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/>
              <a:t>LOBBYISTS &amp; LOBBYIST PRINCIPALS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sz="2200" dirty="0"/>
              <a:t>Cannot Knowingly Give a Gift (Directly or Indirectly) To </a:t>
            </a:r>
            <a:r>
              <a:rPr lang="en-US" sz="2200" b="1" i="1" dirty="0"/>
              <a:t>“Designated Individuals”</a:t>
            </a:r>
          </a:p>
          <a:p>
            <a:pPr marL="814705" lvl="1" indent="-34290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Legislators</a:t>
            </a:r>
          </a:p>
          <a:p>
            <a:pPr marL="814705" lvl="1" indent="-34290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Legislative Employees</a:t>
            </a:r>
          </a:p>
          <a:p>
            <a:pPr marL="814705" lvl="1" indent="-34290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Public Servants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03514" cy="2133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+mj-lt"/>
              </a:rPr>
              <a:t>LIAISON PERSONNEL</a:t>
            </a:r>
            <a:endParaRPr lang="en-US" sz="2400" dirty="0">
              <a:latin typeface="+mj-lt"/>
            </a:endParaRP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sz="2200" dirty="0"/>
              <a:t>Cannot Knowingly Give a Gift (Directly or Indirectly) To:</a:t>
            </a:r>
          </a:p>
          <a:p>
            <a:pPr marL="891540" lvl="1" indent="-34290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Legislators</a:t>
            </a:r>
          </a:p>
          <a:p>
            <a:pPr marL="891540" lvl="1" indent="-34290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Legislative Employees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799" y="5943600"/>
            <a:ext cx="41360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Gift Ban Applies 24/7/365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48200" y="3962400"/>
            <a:ext cx="4003514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sz="2200" b="1" dirty="0">
                <a:latin typeface="+mj-lt"/>
              </a:rPr>
              <a:t>“INTERESTED PERSONS”</a:t>
            </a:r>
          </a:p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sz="2200" dirty="0"/>
              <a:t>Designated Individual Cannot Knowingly </a:t>
            </a:r>
            <a:r>
              <a:rPr lang="en-US" sz="2200" dirty="0">
                <a:solidFill>
                  <a:schemeClr val="accent2"/>
                </a:solidFill>
              </a:rPr>
              <a:t>Accept </a:t>
            </a:r>
            <a:r>
              <a:rPr lang="en-US" sz="2200" dirty="0"/>
              <a:t>Gift, (Directly or Indirectly), from:</a:t>
            </a:r>
          </a:p>
          <a:p>
            <a:pPr marL="1001268" lvl="2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Interested Person</a:t>
            </a:r>
          </a:p>
          <a:p>
            <a:pPr marL="384048" lvl="1" indent="0" fontAlgn="auto">
              <a:spcAft>
                <a:spcPts val="0"/>
              </a:spcAft>
              <a:buNone/>
              <a:defRPr/>
            </a:pPr>
            <a:endParaRPr lang="en-US" sz="1900" dirty="0"/>
          </a:p>
        </p:txBody>
      </p:sp>
      <p:pic>
        <p:nvPicPr>
          <p:cNvPr id="1028" name="Picture 4" descr="C:\WINDOWS\Temp\Temporary Internet Files\Content.IE5\TSMX9ZKR\MC900389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0201"/>
            <a:ext cx="1805940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What is a “Gift”?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82000" cy="502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760" indent="-365760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“Anything of Monetary Value”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Given Without Valuable Consideration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Gift Ban Applies to Direct and Indirect Gifts</a:t>
            </a:r>
          </a:p>
          <a:p>
            <a:pPr marL="57150" indent="7938" algn="ctr">
              <a:buNone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 Minimis Exception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00000C"/>
              </a:clrFrom>
              <a:clrTo>
                <a:srgbClr val="00000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6200000">
            <a:off x="7326534" y="1817466"/>
            <a:ext cx="1905000" cy="147046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C:\WINDOWS\Temp\Temporary Internet Files\Content.IE5\QUC06IRE\MP9003854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2" y="3905816"/>
            <a:ext cx="1143000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sedwards\AppData\Local\Microsoft\Windows\Temporary Internet Files\Content.IE5\VWURNRSR\water-bottle-clip-ar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72207"/>
            <a:ext cx="1752599" cy="16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What is a “Gift”?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02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Entertainment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Professional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C:\Users\ksedwards\Desktop\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650657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sedwards\AppData\Local\Microsoft\Windows\Temporary Internet Files\Content.IE5\TFTWCLCX\7952678248_de92befe62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54161"/>
            <a:ext cx="1950720" cy="13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sedwards\AppData\Local\Microsoft\Windows\Temporary Internet Files\Content.IE5\VWURNRSR\3213245098_a037c7c911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950720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sedwards\AppData\Local\Microsoft\Windows\Temporary Internet Files\Content.IE5\TFTWCLCX\Lincoln-Lawyer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876800"/>
            <a:ext cx="200936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6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What is a “Gift”?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82000" cy="463756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760" indent="-3657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Gift Ban Applies Where A Designated Individual is the </a:t>
            </a:r>
            <a:r>
              <a:rPr lang="en-US" u="sng" dirty="0">
                <a:solidFill>
                  <a:schemeClr val="accent2"/>
                </a:solidFill>
              </a:rPr>
              <a:t>Ultimate Recipient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365760" indent="-3657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It Does Not Apply to Gifts to State Entities for Official Use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Equipment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Furniture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Conference Space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1" name="Picture 3" descr="C:\Users\ksedwards\AppData\Local\Microsoft\Windows\Temporary Internet Files\Content.IE5\I05SPGGH\tom_billboard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5747"/>
            <a:ext cx="2057400" cy="14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sedwards\AppData\Local\Microsoft\Windows\Temporary Internet Files\Content.IE5\TFTWCLCX\5450983101_77e2aed563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70" y="365760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4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What is NOT a “Gift”?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305800" cy="51053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21208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Paid Fair Market/Face Value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21208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Loans With Same Terms As Commercially Available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21208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Other Contractual or Commercial Arrangements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21208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Items Reported Under Election Law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</a:p>
          <a:p>
            <a:pPr marL="521208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Expressions of Condolence</a:t>
            </a:r>
          </a:p>
          <a:p>
            <a:pPr marL="6400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21208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Cards, Letters, Notes, E-mails, etc.</a:t>
            </a:r>
          </a:p>
          <a:p>
            <a:pPr marL="448056" indent="-38404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en-US" sz="2800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5" name="Picture 3" descr="C:\Users\ksedwards\AppData\Local\Microsoft\Windows\Temporary Internet Files\Content.IE5\I05SPGGH\ho-ho-ho-yo-greeting-card-51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70485"/>
            <a:ext cx="192043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37834"/>
              </p:ext>
            </p:extLst>
          </p:nvPr>
        </p:nvGraphicFramePr>
        <p:xfrm>
          <a:off x="6286500" y="3886200"/>
          <a:ext cx="990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Acrobat Document" r:id="rId5" imgW="5829233" imgH="7543775" progId="AcroExch.Document.11">
                  <p:embed/>
                </p:oleObj>
              </mc:Choice>
              <mc:Fallback>
                <p:oleObj name="Acrobat Document" r:id="rId5" imgW="5829233" imgH="75437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6500" y="3886200"/>
                        <a:ext cx="990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en-US" b="1" cap="all" dirty="0"/>
              <a:t>Indirect Gifts</a:t>
            </a:r>
            <a:r>
              <a:rPr lang="en-US" b="1" dirty="0"/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0030" y="1516654"/>
            <a:ext cx="31242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n-lt"/>
              </a:rPr>
              <a:t>Restricted Donor May Not Give Gift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81130" y="2667000"/>
            <a:ext cx="3810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1430" y="3210879"/>
            <a:ext cx="3352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To An Intermediary, Including State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191000" y="4357727"/>
            <a:ext cx="3810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4869029"/>
            <a:ext cx="8305800" cy="15220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With the Intent That </a:t>
            </a:r>
            <a:r>
              <a:rPr lang="en-US" sz="2800" i="1" dirty="0">
                <a:solidFill>
                  <a:schemeClr val="accent2"/>
                </a:solidFill>
              </a:rPr>
              <a:t>ANY</a:t>
            </a:r>
            <a:r>
              <a:rPr lang="en-US" sz="2800" dirty="0"/>
              <a:t> Designated Individual </a:t>
            </a:r>
          </a:p>
          <a:p>
            <a:pPr marL="0" indent="0" algn="ctr">
              <a:buNone/>
            </a:pPr>
            <a:r>
              <a:rPr lang="en-US" sz="2800" dirty="0"/>
              <a:t>Be An Ultimate Recipient</a:t>
            </a:r>
          </a:p>
          <a:p>
            <a:pPr marL="0" indent="0" algn="ctr">
              <a:buNone/>
            </a:pPr>
            <a:r>
              <a:rPr lang="en-US" sz="2800" dirty="0"/>
              <a:t>(Unless Exception Applies)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96" y="0"/>
            <a:ext cx="8229600" cy="129003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3600" b="1" dirty="0"/>
            </a:br>
            <a:r>
              <a:rPr lang="en-US" sz="3600" b="1" dirty="0"/>
              <a:t>WHO ARE DESIGNATED INDIVIDUALS?</a:t>
            </a:r>
            <a:br>
              <a:rPr lang="en-US" b="1" i="1" dirty="0"/>
            </a:br>
            <a:endParaRPr lang="en-US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9348" y="1536573"/>
            <a:ext cx="2133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solidFill>
                  <a:schemeClr val="tx1"/>
                </a:solidFill>
              </a:rPr>
              <a:t>Legislative</a:t>
            </a:r>
          </a:p>
        </p:txBody>
      </p:sp>
      <p:pic>
        <p:nvPicPr>
          <p:cNvPr id="9" name="Picture 2" descr="http://www.ncleg.net/PhotoGallery/NCGA%20Photo%20Gallery/thumbnails/legislative_building_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045398"/>
            <a:ext cx="1857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0123" y="3468688"/>
            <a:ext cx="24320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231775" indent="-2317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600" dirty="0"/>
              <a:t>Legislators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600" dirty="0"/>
              <a:t>Legislative Employees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3732" y="1545336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solidFill>
                  <a:schemeClr val="tx1"/>
                </a:solidFill>
              </a:rPr>
              <a:t>Executive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“Public Servants”</a:t>
            </a:r>
          </a:p>
        </p:txBody>
      </p:sp>
      <p:pic>
        <p:nvPicPr>
          <p:cNvPr id="17" name="Picture 4" descr="Town Creek Indian M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32" y="2078736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526778" y="3331273"/>
            <a:ext cx="281940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Governor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Lt. Governor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Council of State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Cabinet Secretaries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Governor’s office employees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Policy-making positions, chief deputies, confidential assistants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Certain managerial positions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Others designated by Governor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Certain UNC System &amp; community college officials &amp; trustees; Board of Governors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400" dirty="0"/>
              <a:t>Members of State Boards</a:t>
            </a:r>
          </a:p>
        </p:txBody>
      </p:sp>
    </p:spTree>
    <p:extLst>
      <p:ext uri="{BB962C8B-B14F-4D97-AF65-F5344CB8AC3E}">
        <p14:creationId xmlns:p14="http://schemas.microsoft.com/office/powerpoint/2010/main" val="12783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cap="all" dirty="0"/>
              <a:t>WHO ARE Designated Individuals?</a:t>
            </a:r>
            <a:endParaRPr lang="en-US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3886200" cy="3657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1"/>
            <a:endParaRPr lang="en-US" dirty="0"/>
          </a:p>
          <a:p>
            <a:pPr marL="57150" indent="7938">
              <a:buFont typeface="Wingdings 2" pitchFamily="18" charset="2"/>
              <a:buNone/>
            </a:pPr>
            <a:r>
              <a:rPr lang="en-US" sz="2400" dirty="0"/>
              <a:t>List available on Commission’s website at </a:t>
            </a:r>
            <a:r>
              <a:rPr lang="en-US" sz="2400" dirty="0">
                <a:solidFill>
                  <a:schemeClr val="accent2"/>
                </a:solidFill>
              </a:rPr>
              <a:t>www.ethicscommission.nc.gov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marL="57150" indent="7938">
              <a:buFont typeface="Wingdings 2" pitchFamily="18" charset="2"/>
              <a:buNone/>
            </a:pPr>
            <a:r>
              <a:rPr lang="en-US" sz="2400" dirty="0"/>
              <a:t>or by calling (919) 814-3600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1320" t="17810" r="13208" b="9592"/>
          <a:stretch>
            <a:fillRect/>
          </a:stretch>
        </p:blipFill>
        <p:spPr>
          <a:xfrm>
            <a:off x="4495800" y="2057400"/>
            <a:ext cx="4297363" cy="4267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GIFT BAN EXCEPTIONS </a:t>
            </a:r>
            <a:r>
              <a:rPr lang="en-US" b="1" dirty="0">
                <a:solidFill>
                  <a:schemeClr val="accent2"/>
                </a:solidFill>
              </a:rPr>
              <a:t>**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3600" b="1" dirty="0"/>
              <a:t>N.C.G.S. §138A-32(e)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69214" indent="-514350" fontAlgn="auto">
              <a:spcAft>
                <a:spcPts val="0"/>
              </a:spcAft>
              <a:buFont typeface="Wingdings 2"/>
              <a:buAutoNum type="romanUcPeriod"/>
              <a:defRPr/>
            </a:pPr>
            <a:endParaRPr lang="en-US" sz="2800" cap="small" dirty="0"/>
          </a:p>
          <a:p>
            <a:pPr marL="569214" indent="-514350" fontAlgn="auto">
              <a:spcAft>
                <a:spcPts val="0"/>
              </a:spcAft>
              <a:buFont typeface="Wingdings 2"/>
              <a:buAutoNum type="romanUcPeriod"/>
              <a:defRPr/>
            </a:pPr>
            <a:r>
              <a:rPr lang="en-US" sz="2800" cap="small" dirty="0"/>
              <a:t>Food &amp; Beverages for “Immediate Consumption”</a:t>
            </a:r>
          </a:p>
          <a:p>
            <a:pPr marL="569214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800" cap="small" dirty="0"/>
              <a:t>Meeting &amp; Conference expenses</a:t>
            </a:r>
          </a:p>
          <a:p>
            <a:pPr marL="569214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800" cap="small" dirty="0"/>
              <a:t>Gifts to Non-Partisan Organizations</a:t>
            </a:r>
          </a:p>
          <a:p>
            <a:pPr marL="569214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800" cap="small" dirty="0"/>
              <a:t>Informational Materials</a:t>
            </a:r>
          </a:p>
          <a:p>
            <a:pPr marL="569214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800" cap="small" dirty="0"/>
              <a:t>Gifts to Family, Friends, Others</a:t>
            </a:r>
          </a:p>
          <a:p>
            <a:pPr marL="54864" indent="0" fontAlgn="auto">
              <a:spcAft>
                <a:spcPts val="0"/>
              </a:spcAft>
              <a:buNone/>
              <a:defRPr/>
            </a:pPr>
            <a:endParaRPr lang="en-US" sz="2800" b="1" cap="small" dirty="0"/>
          </a:p>
          <a:p>
            <a:pPr marL="54864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**</a:t>
            </a:r>
            <a:r>
              <a:rPr lang="en-US" sz="2400" dirty="0"/>
              <a:t>Even if Allowed by Exception, May Still Be Reportable</a:t>
            </a:r>
            <a:endParaRPr lang="en-US" sz="2400" dirty="0">
              <a:solidFill>
                <a:schemeClr val="accent2"/>
              </a:solidFill>
            </a:endParaRPr>
          </a:p>
          <a:p>
            <a:pPr marL="822960" lvl="1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1534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685800" indent="-685800" fontAlgn="auto">
              <a:spcAft>
                <a:spcPts val="0"/>
              </a:spcAft>
              <a:buAutoNum type="romanUcPeriod"/>
              <a:defRPr/>
            </a:pPr>
            <a:r>
              <a:rPr lang="en-US" sz="2400" dirty="0">
                <a:latin typeface="+mn-lt"/>
              </a:rPr>
              <a:t>STATUS: PROPOSED TRANSFER OF ETHICS COMMISSION TO BIPARTISAN STATE BOARD OF ELECTIONS AND ETHICS ENFORCEMENT (“BSBEEE”)</a:t>
            </a:r>
          </a:p>
          <a:p>
            <a:pPr marL="685800" indent="-685800" fontAlgn="auto">
              <a:spcAft>
                <a:spcPts val="0"/>
              </a:spcAft>
              <a:buAutoNum type="romanUcPeriod"/>
              <a:defRPr/>
            </a:pPr>
            <a:endParaRPr lang="en-US" sz="2400" dirty="0">
              <a:latin typeface="+mn-lt"/>
            </a:endParaRPr>
          </a:p>
          <a:p>
            <a:pPr marL="685800" indent="-685800" fontAlgn="auto">
              <a:spcAft>
                <a:spcPts val="0"/>
              </a:spcAft>
              <a:buAutoNum type="romanUcPeriod"/>
              <a:defRPr/>
            </a:pPr>
            <a:r>
              <a:rPr lang="en-US" sz="2400" dirty="0">
                <a:latin typeface="+mn-lt"/>
              </a:rPr>
              <a:t>GENERAL OVERVIEW OF COMMISSION &amp; ETHICS ACT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marL="685800" indent="-6858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III.	REQUESTING ADVICE</a:t>
            </a:r>
          </a:p>
          <a:p>
            <a:pPr marL="685800" indent="-6858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 </a:t>
            </a:r>
          </a:p>
          <a:p>
            <a:pPr marL="685800" indent="-6858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IV.	GIFT BAN &amp; GIFT BAN EXCEPTIONS</a:t>
            </a:r>
          </a:p>
          <a:p>
            <a:pPr marL="685800" indent="-6858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 </a:t>
            </a:r>
          </a:p>
          <a:p>
            <a:pPr marL="685800" indent="-685800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V.	ADDITIONAL PROHIBITIONS &amp; RESTRICTIONS APPLICABLE TO LOBBYISTS</a:t>
            </a:r>
          </a:p>
        </p:txBody>
      </p:sp>
    </p:spTree>
    <p:extLst>
      <p:ext uri="{BB962C8B-B14F-4D97-AF65-F5344CB8AC3E}">
        <p14:creationId xmlns:p14="http://schemas.microsoft.com/office/powerpoint/2010/main" val="78702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53000" y="3619500"/>
            <a:ext cx="3962400" cy="3124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Gathering Open to the 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General Public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/>
              <a:t>10 or more attendees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dirty="0"/>
              <a:t>Sign or other Communication Outside Gathering Indicating Open to the Public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accent2"/>
                </a:solidFill>
              </a:rPr>
              <a:t>N.C.G.S. §138A-32(e)(1)b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4343400"/>
            <a:ext cx="3962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Open Meeting of Public Body </a:t>
            </a:r>
            <a:r>
              <a:rPr lang="en-US" sz="2000" dirty="0"/>
              <a:t>Properly noticed under the 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Open Meetings Law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/>
                </a:solidFill>
              </a:rPr>
              <a:t>N.C.G.S. §138A-32(e)(1)a</a:t>
            </a:r>
          </a:p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382000" cy="1399032"/>
          </a:xfrm>
        </p:spPr>
        <p:txBody>
          <a:bodyPr>
            <a:normAutofit fontScale="90000"/>
          </a:bodyPr>
          <a:lstStyle/>
          <a:p>
            <a:pPr marL="57150" fontAlgn="auto">
              <a:spcAft>
                <a:spcPts val="0"/>
              </a:spcAft>
              <a:defRPr/>
            </a:pPr>
            <a:r>
              <a:rPr lang="en-US" sz="4400" b="1" cap="small" dirty="0">
                <a:cs typeface="Lucida Sans Unicode" pitchFamily="34" charset="0"/>
              </a:rPr>
              <a:t>Food &amp; Beverages: </a:t>
            </a:r>
            <a:br>
              <a:rPr lang="en-US" sz="3200" b="1" dirty="0">
                <a:cs typeface="Lucida Sans Unicode" pitchFamily="34" charset="0"/>
              </a:rPr>
            </a:br>
            <a:r>
              <a:rPr lang="en-US" sz="2700" b="1" dirty="0">
                <a:cs typeface="Lucida Sans Unicode" pitchFamily="34" charset="0"/>
              </a:rPr>
              <a:t>Open Meetings &amp; Gatherings Open to Public</a:t>
            </a:r>
            <a:br>
              <a:rPr lang="en-US" sz="2700" b="1" dirty="0">
                <a:cs typeface="Lucida Sans Unicode" pitchFamily="34" charset="0"/>
              </a:rPr>
            </a:br>
            <a:r>
              <a:rPr lang="en-US" sz="2000" b="1" dirty="0">
                <a:cs typeface="Lucida Sans Unicode" pitchFamily="34" charset="0"/>
              </a:rPr>
              <a:t>N.C.G.S. §138A-32(e)(1)</a:t>
            </a:r>
          </a:p>
        </p:txBody>
      </p:sp>
      <p:sp>
        <p:nvSpPr>
          <p:cNvPr id="215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34CED-C28C-4E54-BA5C-5028B340DD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79248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tx1"/>
                </a:solidFill>
              </a:rPr>
              <a:t>Food &amp; Beverages </a:t>
            </a:r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i="1" dirty="0">
                <a:solidFill>
                  <a:schemeClr val="tx1"/>
                </a:solidFill>
              </a:rPr>
              <a:t>“</a:t>
            </a:r>
            <a:r>
              <a:rPr lang="en-US" sz="3200" b="1" i="1" dirty="0">
                <a:solidFill>
                  <a:schemeClr val="tx1"/>
                </a:solidFill>
              </a:rPr>
              <a:t>Immediate Consumption</a:t>
            </a:r>
            <a:r>
              <a:rPr lang="en-US" sz="3200" i="1" dirty="0">
                <a:solidFill>
                  <a:schemeClr val="tx1"/>
                </a:solidFill>
              </a:rPr>
              <a:t>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348484" y="3048000"/>
            <a:ext cx="484632" cy="1219200"/>
          </a:xfrm>
          <a:prstGeom prst="down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653784" y="2971800"/>
            <a:ext cx="408432" cy="647700"/>
          </a:xfrm>
          <a:prstGeom prst="downArrow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6" name="Picture 2" descr="C:\WINDOWS\Temp\Temporary Internet Files\Content.IE5\2GHYR9G4\MC9003677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-9525"/>
            <a:ext cx="180498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marL="0" fontAlgn="auto">
              <a:spcAft>
                <a:spcPts val="0"/>
              </a:spcAft>
              <a:defRPr/>
            </a:pPr>
            <a:r>
              <a:rPr lang="en-US" sz="2800" b="1" cap="all" dirty="0">
                <a:cs typeface="Lucida Sans Unicode" pitchFamily="34" charset="0"/>
              </a:rPr>
              <a:t>Food &amp; Beverages:  </a:t>
            </a:r>
            <a:br>
              <a:rPr lang="en-US" sz="2800" b="1" cap="all" dirty="0">
                <a:cs typeface="Lucida Sans Unicode" pitchFamily="34" charset="0"/>
              </a:rPr>
            </a:br>
            <a:r>
              <a:rPr lang="en-US" sz="2800" b="1" dirty="0">
                <a:cs typeface="Lucida Sans Unicode" pitchFamily="34" charset="0"/>
              </a:rPr>
              <a:t>Specific Invitees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itchFamily="34" charset="0"/>
              </a:rPr>
            </a:br>
            <a:r>
              <a:rPr lang="en-US" sz="2400" b="1" dirty="0">
                <a:cs typeface="Lucida Sans Unicode" pitchFamily="34" charset="0"/>
              </a:rPr>
              <a:t>N.C.G.S.§138A-32(e)(1)c</a:t>
            </a:r>
          </a:p>
        </p:txBody>
      </p:sp>
      <p:sp>
        <p:nvSpPr>
          <p:cNvPr id="2254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8610A-C8AE-4C66-A073-DF866CDDF0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95400"/>
            <a:ext cx="8305800" cy="4979432"/>
          </a:xfrm>
        </p:spPr>
        <p:txBody>
          <a:bodyPr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 2"/>
              <a:buNone/>
              <a:defRPr/>
            </a:pPr>
            <a:endParaRPr lang="en-US" sz="45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 2"/>
              <a:buChar char=""/>
              <a:defRPr/>
            </a:pPr>
            <a:endParaRPr lang="en-US" sz="4500" dirty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None/>
              <a:defRPr/>
            </a:pPr>
            <a:endParaRPr lang="en-US" sz="3200" b="1" dirty="0">
              <a:latin typeface="Arial" charset="0"/>
            </a:endParaRPr>
          </a:p>
          <a:p>
            <a:pPr marL="0" indent="0">
              <a:buClr>
                <a:schemeClr val="hlink"/>
              </a:buClr>
              <a:buSzPct val="90000"/>
              <a:buFont typeface="Wingdings 2"/>
              <a:buChar char=""/>
              <a:defRPr/>
            </a:pPr>
            <a:endParaRPr lang="en-US" sz="2600" b="1" i="1" dirty="0">
              <a:latin typeface="Arial" charset="0"/>
            </a:endParaRPr>
          </a:p>
          <a:p>
            <a:pPr marL="0" indent="0">
              <a:buClr>
                <a:schemeClr val="hlink"/>
              </a:buClr>
              <a:buSzPct val="90000"/>
              <a:buFont typeface="Wingdings 2"/>
              <a:buNone/>
              <a:defRPr/>
            </a:pPr>
            <a:endParaRPr lang="en-US" sz="3200" b="1" dirty="0">
              <a:latin typeface="Arial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 2"/>
              <a:buChar char=""/>
              <a:defRPr/>
            </a:pPr>
            <a:endParaRPr lang="en-US" sz="32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 2"/>
              <a:buChar char=""/>
              <a:defRPr/>
            </a:pPr>
            <a:endParaRPr lang="en-US" sz="3200" b="1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199" y="3422154"/>
            <a:ext cx="4194117" cy="3246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All House or Senate members;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All Members of County or Municipal Legislative Delegation;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Recognized Caucus;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Committee/Commission of General Assembly;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All Legislative Employees; </a:t>
            </a:r>
            <a:r>
              <a:rPr lang="en-US" sz="2000" b="1" i="1" u="sng" dirty="0">
                <a:solidFill>
                  <a:schemeClr val="accent2"/>
                </a:solidFill>
              </a:rPr>
              <a:t>or</a:t>
            </a:r>
            <a:endParaRPr lang="en-US" sz="2000" dirty="0">
              <a:solidFill>
                <a:schemeClr val="accent2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Public Servant’s Entire Board or</a:t>
            </a:r>
            <a:r>
              <a:rPr lang="en-US" sz="2000" b="1" i="1" dirty="0"/>
              <a:t> </a:t>
            </a:r>
            <a:r>
              <a:rPr lang="en-US" sz="2000" dirty="0"/>
              <a:t>at Least 10 Public Servants.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01614" y="2998232"/>
            <a:ext cx="3657600" cy="3276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At Least 10 People 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Sponsor(s) </a:t>
            </a:r>
            <a:r>
              <a:rPr lang="en-US" sz="2400" dirty="0"/>
              <a:t>Attend; </a:t>
            </a:r>
            <a:r>
              <a:rPr lang="en-US" sz="2400" b="1" i="1" u="sng" dirty="0">
                <a:solidFill>
                  <a:schemeClr val="accent2"/>
                </a:solidFill>
              </a:rPr>
              <a:t>or</a:t>
            </a:r>
            <a:r>
              <a:rPr lang="en-US" sz="2400" dirty="0"/>
              <a:t> All Shareholders, Employees, Bd. Members, Officers, Members, Subscribers Located in NC are Invited.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517154"/>
            <a:ext cx="6705600" cy="692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118872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en-US" sz="2400" b="1" dirty="0">
                <a:solidFill>
                  <a:schemeClr val="accent2"/>
                </a:solidFill>
              </a:rPr>
              <a:t>Food &amp; Beverages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b="1" dirty="0">
                <a:solidFill>
                  <a:schemeClr val="accent2"/>
                </a:solidFill>
              </a:rPr>
              <a:t>Immediate Consumption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2656" y="4267200"/>
            <a:ext cx="689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u="sng" dirty="0">
                <a:solidFill>
                  <a:schemeClr val="accent2"/>
                </a:solidFill>
                <a:latin typeface="Century Gothic" pitchFamily="34" charset="0"/>
              </a:rPr>
              <a:t>AND</a:t>
            </a:r>
          </a:p>
        </p:txBody>
      </p:sp>
      <p:sp>
        <p:nvSpPr>
          <p:cNvPr id="8" name="Down Arrow 7"/>
          <p:cNvSpPr/>
          <p:nvPr/>
        </p:nvSpPr>
        <p:spPr>
          <a:xfrm>
            <a:off x="2296668" y="2438400"/>
            <a:ext cx="228600" cy="75515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844284" y="2329845"/>
            <a:ext cx="228600" cy="609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0508" y="2428881"/>
            <a:ext cx="22600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Invite “Qualifying</a:t>
            </a:r>
          </a:p>
          <a:p>
            <a:r>
              <a:rPr lang="en-US" sz="2000" dirty="0">
                <a:latin typeface="+mn-lt"/>
              </a:rPr>
              <a:t>Group”</a:t>
            </a:r>
          </a:p>
        </p:txBody>
      </p:sp>
      <p:pic>
        <p:nvPicPr>
          <p:cNvPr id="7170" name="Picture 2" descr="C:\WINDOWS\Temp\Temporary Internet Files\Content.IE5\2GHYR9G4\MC9003677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-61913"/>
            <a:ext cx="1804988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/>
              <a:t>Food &amp; </a:t>
            </a:r>
            <a:r>
              <a:rPr lang="en-US" sz="4000" b="1" cap="all" dirty="0" err="1"/>
              <a:t>BeverageS</a:t>
            </a:r>
            <a:r>
              <a:rPr lang="en-US" sz="4000" b="1" cap="all" dirty="0"/>
              <a:t>: Invite</a:t>
            </a:r>
            <a:endParaRPr lang="en-US" sz="3200" b="1" cap="al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 descr="C:\WINDOWS\Temp\Temporary Internet Files\Content.IE5\75AK2NPB\MP9004117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1848079"/>
            <a:ext cx="6096000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Written Notice by </a:t>
            </a:r>
            <a:r>
              <a:rPr lang="en-US" sz="2400" b="1" dirty="0"/>
              <a:t>At Least One Sponsor </a:t>
            </a:r>
            <a:r>
              <a:rPr lang="en-US" sz="2400" dirty="0"/>
              <a:t>to All Members Of </a:t>
            </a:r>
            <a:r>
              <a:rPr lang="en-US" sz="2400" b="1" dirty="0"/>
              <a:t>At Least One </a:t>
            </a:r>
            <a:r>
              <a:rPr lang="en-US" sz="2400" dirty="0"/>
              <a:t>of the Qualifying Groups (E-Mail Permitted)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Sent 24 Hours in Advance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Include Date, Time &amp; Location of Event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Include Statement That “Gathering Permitted” Under Section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small" dirty="0">
                <a:latin typeface="+mn-lt"/>
                <a:cs typeface="Lucida Sans Unicode" pitchFamily="34" charset="0"/>
              </a:rPr>
              <a:t>Food &amp; Beverages </a:t>
            </a:r>
            <a:br>
              <a:rPr lang="en-US" sz="2400" b="1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b="1" dirty="0">
                <a:latin typeface="Lucida Sans Unicode" pitchFamily="34" charset="0"/>
                <a:cs typeface="Lucida Sans Unicode" pitchFamily="34" charset="0"/>
              </a:rPr>
              <a:t>“</a:t>
            </a:r>
            <a:r>
              <a:rPr lang="en-US" sz="2400" b="1" dirty="0"/>
              <a:t>Official Duty” for Public Servants  </a:t>
            </a:r>
            <a:br>
              <a:rPr lang="en-US" sz="2400" b="1" dirty="0"/>
            </a:br>
            <a:r>
              <a:rPr lang="en-US" sz="2000" b="1" dirty="0"/>
              <a:t>N.C.G.S. §138A-32(e)(12)</a:t>
            </a:r>
          </a:p>
        </p:txBody>
      </p:sp>
      <p:sp>
        <p:nvSpPr>
          <p:cNvPr id="5242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4572000" cy="463756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Food &amp; Beverages for Immediate Consumption</a:t>
            </a:r>
          </a:p>
          <a:p>
            <a:pPr marL="448056" indent="-384048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Organized gathering where</a:t>
            </a:r>
          </a:p>
          <a:p>
            <a:pPr marL="834390" lvl="1" indent="-28575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Public Servant’s Attendance is </a:t>
            </a:r>
            <a:r>
              <a:rPr lang="en-US" sz="2000" dirty="0">
                <a:solidFill>
                  <a:schemeClr val="accent2"/>
                </a:solidFill>
              </a:rPr>
              <a:t>Primarily Related to Public Position </a:t>
            </a:r>
            <a:r>
              <a:rPr lang="en-US" sz="2000" u="sng" dirty="0"/>
              <a:t>and</a:t>
            </a:r>
            <a:r>
              <a:rPr lang="en-US" sz="2000" dirty="0"/>
              <a:t> </a:t>
            </a:r>
          </a:p>
          <a:p>
            <a:pPr marL="834390" lvl="1" indent="-28575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accent2"/>
                </a:solidFill>
              </a:rPr>
              <a:t>10 Individuals </a:t>
            </a:r>
            <a:r>
              <a:rPr lang="en-US" sz="2000" dirty="0"/>
              <a:t>other than Public Servant or Immediate Family Attend</a:t>
            </a:r>
            <a:r>
              <a:rPr lang="en-US" sz="2000" b="1" dirty="0"/>
              <a:t> </a:t>
            </a:r>
            <a:r>
              <a:rPr lang="en-US" sz="2000" i="1" u="sng" dirty="0">
                <a:solidFill>
                  <a:schemeClr val="accent2"/>
                </a:solidFill>
              </a:rPr>
              <a:t>or</a:t>
            </a:r>
            <a:r>
              <a:rPr lang="en-US" sz="2000" dirty="0"/>
              <a:t> </a:t>
            </a:r>
          </a:p>
          <a:p>
            <a:pPr marL="834390" lvl="1" indent="-285750" fontAlgn="auto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Certain Individuals connected with Sponsor(s) in Specific NC Office or County are Notified &amp; Invited.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085BC-7E9C-45FF-B42F-499CC48590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  <p:pic>
        <p:nvPicPr>
          <p:cNvPr id="4098" name="Picture 2" descr="C:\Users\ksedwards\AppData\Local\Microsoft\Windows\Temporary Internet Files\Content.IE5\VWURNRSR\7196433636_d21210b5e1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997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cap="small" dirty="0">
                <a:cs typeface="Lucida Sans Unicode" pitchFamily="34" charset="0"/>
              </a:rPr>
              <a:t>Meetings &amp; Conferences</a:t>
            </a:r>
            <a:br>
              <a:rPr lang="en-US" sz="3200" b="1" dirty="0">
                <a:cs typeface="Lucida Sans Unicode" pitchFamily="34" charset="0"/>
              </a:rPr>
            </a:br>
            <a:r>
              <a:rPr lang="en-US" sz="2700" b="1" dirty="0">
                <a:cs typeface="Lucida Sans Unicode" pitchFamily="34" charset="0"/>
              </a:rPr>
              <a:t>N.C.G.S. §138A-32(e)(3)(i)-(iv)</a:t>
            </a:r>
            <a:endParaRPr lang="en-US" sz="2700" b="1" dirty="0"/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495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SzPct val="150000"/>
              <a:buNone/>
            </a:pPr>
            <a:r>
              <a:rPr lang="en-US" sz="2800" dirty="0"/>
              <a:t>Lobbyist Principal (</a:t>
            </a:r>
            <a:r>
              <a:rPr lang="en-US" sz="2800" dirty="0">
                <a:solidFill>
                  <a:schemeClr val="accent2"/>
                </a:solidFill>
              </a:rPr>
              <a:t>not Lobbyist or Interested Person</a:t>
            </a:r>
            <a:r>
              <a:rPr lang="en-US" sz="2800" dirty="0"/>
              <a:t>)</a:t>
            </a:r>
          </a:p>
          <a:p>
            <a:pPr>
              <a:buClr>
                <a:schemeClr val="accent2"/>
              </a:buClr>
              <a:buSzPct val="150000"/>
              <a:buNone/>
            </a:pPr>
            <a:endParaRPr lang="en-US" sz="2400" dirty="0"/>
          </a:p>
          <a:p>
            <a:pPr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/>
              <a:t>Can Pay </a:t>
            </a:r>
            <a:r>
              <a:rPr lang="en-US" sz="2400" dirty="0">
                <a:solidFill>
                  <a:schemeClr val="accent2"/>
                </a:solidFill>
              </a:rPr>
              <a:t>Reasonable Actual Expenditures </a:t>
            </a:r>
            <a:r>
              <a:rPr lang="en-US" sz="2400" dirty="0"/>
              <a:t>for Food &amp; Beverages, Travel, Registration, Lodging, Incidental Items of Nominal Value, Incidental Entertainment.</a:t>
            </a:r>
          </a:p>
          <a:p>
            <a:pPr>
              <a:buClr>
                <a:srgbClr val="00B0F0"/>
              </a:buClr>
              <a:buNone/>
            </a:pPr>
            <a:endParaRPr lang="en-US" sz="2000" dirty="0"/>
          </a:p>
          <a:p>
            <a:pPr>
              <a:buClr>
                <a:srgbClr val="00B0F0"/>
              </a:buClr>
              <a:buNone/>
            </a:pPr>
            <a:endParaRPr lang="en-US" sz="2000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6FE4EA-E9D9-4709-80C6-5A153E54CD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0" y="1524000"/>
            <a:ext cx="3886200" cy="496363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/>
              <a:t>Categories of Meetings:</a:t>
            </a:r>
          </a:p>
          <a:p>
            <a:pPr marL="0" indent="0">
              <a:buClr>
                <a:schemeClr val="accent2"/>
              </a:buClr>
              <a:buSzPct val="150000"/>
              <a:buNone/>
            </a:pPr>
            <a:endParaRPr lang="en-US" sz="2000" dirty="0"/>
          </a:p>
          <a:p>
            <a:pPr lvl="1"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n-US" sz="2100" dirty="0"/>
              <a:t>“Educational” Meeting (primarily related to public duties; see </a:t>
            </a:r>
            <a:r>
              <a:rPr lang="en-US" sz="2100" i="1" dirty="0"/>
              <a:t>30 NCAC 07C .0101</a:t>
            </a:r>
            <a:r>
              <a:rPr lang="en-US" sz="2100" dirty="0"/>
              <a:t> ); </a:t>
            </a:r>
          </a:p>
          <a:p>
            <a:pPr marL="365760" lvl="1" indent="0">
              <a:buClr>
                <a:schemeClr val="accent2"/>
              </a:buClr>
              <a:buSzPct val="150000"/>
              <a:buNone/>
            </a:pPr>
            <a:endParaRPr lang="en-US" sz="2100" dirty="0"/>
          </a:p>
          <a:p>
            <a:pPr lvl="1"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n-US" sz="2100" dirty="0"/>
              <a:t>Designated Individual is a “bona fide speaker or panel member”;</a:t>
            </a:r>
          </a:p>
          <a:p>
            <a:pPr marL="365760" lvl="1" indent="0">
              <a:buClr>
                <a:schemeClr val="accent2"/>
              </a:buClr>
              <a:buSzPct val="150000"/>
              <a:buNone/>
            </a:pPr>
            <a:endParaRPr lang="en-US" sz="2100" dirty="0"/>
          </a:p>
          <a:p>
            <a:pPr lvl="1"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en-US" sz="2100" dirty="0"/>
              <a:t>Attendance at Meeting of Nonpartisan Organization Where Agency is a Member or Designated Individual a Member Due to Public Position.</a:t>
            </a:r>
            <a:endParaRPr lang="en-US" sz="2100" b="1" dirty="0"/>
          </a:p>
          <a:p>
            <a:pPr lvl="1"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endParaRPr lang="en-US" sz="1700" dirty="0"/>
          </a:p>
          <a:p>
            <a:pPr lvl="1"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endParaRPr lang="en-US" sz="1700" dirty="0"/>
          </a:p>
          <a:p>
            <a:endParaRPr lang="en-US" dirty="0"/>
          </a:p>
        </p:txBody>
      </p:sp>
      <p:pic>
        <p:nvPicPr>
          <p:cNvPr id="8194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0"/>
            <a:ext cx="2667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itchFamily="34" charset="0"/>
              </a:rPr>
            </a:br>
            <a:r>
              <a:rPr lang="en-US" sz="3100" b="1" cap="all" dirty="0"/>
              <a:t>Meetings &amp; Conferences</a:t>
            </a:r>
            <a:b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 pitchFamily="34" charset="0"/>
              </a:rPr>
            </a:b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24000"/>
            <a:ext cx="8077200" cy="480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64008" indent="0" fontAlgn="auto">
              <a:spcAft>
                <a:spcPts val="0"/>
              </a:spcAft>
              <a:buClr>
                <a:schemeClr val="accent2"/>
              </a:buClr>
              <a:buSzPct val="150000"/>
              <a:buNone/>
              <a:defRPr/>
            </a:pPr>
            <a:endParaRPr lang="en-US" sz="2000" dirty="0"/>
          </a:p>
          <a:p>
            <a:pPr marL="768096" lvl="1" indent="-384048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Meeting has Formal Agenda, Notice</a:t>
            </a:r>
            <a:r>
              <a:rPr lang="en-US" sz="2400" b="1" dirty="0"/>
              <a:t> </a:t>
            </a:r>
            <a:r>
              <a:rPr lang="en-US" sz="2400" dirty="0"/>
              <a:t>Given at Least 10 Days in Advance, and Attended</a:t>
            </a:r>
            <a:r>
              <a:rPr lang="en-US" sz="2400" b="1" dirty="0"/>
              <a:t> </a:t>
            </a:r>
            <a:r>
              <a:rPr lang="en-US" sz="2400" dirty="0"/>
              <a:t>by at Least 10 Participants</a:t>
            </a:r>
            <a:endParaRPr lang="en-US" sz="2400" b="1" dirty="0"/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SzPct val="150000"/>
              <a:buFont typeface="Wingdings 2"/>
              <a:buNone/>
              <a:defRPr/>
            </a:pPr>
            <a:endParaRPr lang="en-US" sz="2400" dirty="0"/>
          </a:p>
          <a:p>
            <a:pPr marL="768096" lvl="1" indent="-384048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Food, Beverage, Transportation &amp; Entertainment Must Be:</a:t>
            </a:r>
          </a:p>
          <a:p>
            <a:pPr marL="384048" lvl="1" indent="0">
              <a:buClr>
                <a:schemeClr val="accent2"/>
              </a:buClr>
              <a:buSzPct val="150000"/>
              <a:buNone/>
              <a:defRPr/>
            </a:pPr>
            <a:endParaRPr lang="en-US" sz="2400" dirty="0"/>
          </a:p>
          <a:p>
            <a:pPr marL="891540" lvl="1" indent="-342900" fontAlgn="auto">
              <a:spcAft>
                <a:spcPts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Provided to All Attendees or Defined Groups of 10 or More; and,</a:t>
            </a:r>
          </a:p>
          <a:p>
            <a:pPr marL="891540" lvl="1" indent="-342900" fontAlgn="auto">
              <a:spcAft>
                <a:spcPts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Part of or In Conjunction with Meeting</a:t>
            </a:r>
          </a:p>
          <a:p>
            <a:pPr marL="822960" lvl="1" fontAlgn="auto">
              <a:spcAft>
                <a:spcPts val="0"/>
              </a:spcAft>
              <a:buClr>
                <a:schemeClr val="accent2"/>
              </a:buClr>
              <a:buSzPct val="150000"/>
              <a:buFont typeface="Verdana"/>
              <a:buNone/>
              <a:defRPr/>
            </a:pPr>
            <a:endParaRPr lang="en-US" sz="2400" dirty="0"/>
          </a:p>
          <a:p>
            <a:pPr marL="726948" lvl="1" indent="-342900"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Entertainment Must be </a:t>
            </a:r>
            <a:r>
              <a:rPr lang="en-US" sz="2400" dirty="0">
                <a:solidFill>
                  <a:schemeClr val="accent2"/>
                </a:solidFill>
              </a:rPr>
              <a:t>Incidental</a:t>
            </a:r>
            <a:r>
              <a:rPr lang="en-US" sz="2400" dirty="0"/>
              <a:t> to the Principal Agenda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1818A-7E71-4839-9A63-4E8FA0BE75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  <p:pic>
        <p:nvPicPr>
          <p:cNvPr id="9218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52400"/>
            <a:ext cx="24399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924800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Commission-Adopted Criteria Considers: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The Type of Individual or Entity Hosting Meeting?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Primary Purpose to Influence Or to Promote Learning for Professional Improvement Notwithstanding a Particular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Executive or Legislative Action?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Is Lobbyist Principal Paying for Meeting Expenditures Also Hosting the Meeting?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Meeting Agenda/Length (Diverse Topics and Speakers, Full Agenda, Limited Entertainment and Meals)?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Location (Raleigh, NYC, Fiji)?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“EDUCATIONAL” MEETING?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7EAFA7A-5E2A-4A0E-A272-2CE72FE63C2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 descr="C:\WINDOWS\Temp\Temporary Internet Files\Content.IE5\2GHYR9G4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30" y="5105400"/>
            <a:ext cx="2133600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WINDOWS\Temp\Temporary Internet Files\Content.IE5\TSMX9ZKR\MC9003030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90500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1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cap="small" dirty="0">
                <a:cs typeface="Lucida Sans Unicode" pitchFamily="34" charset="0"/>
              </a:rPr>
              <a:t>Meetings &amp; Conferences </a:t>
            </a:r>
            <a:br>
              <a:rPr lang="en-US" sz="3600" b="1" cap="small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700" b="1" dirty="0"/>
              <a:t>Reimbursable Expenses for Public Servants</a:t>
            </a:r>
            <a:br>
              <a:rPr lang="en-US" sz="3200" b="1" dirty="0"/>
            </a:br>
            <a:r>
              <a:rPr lang="en-US" sz="3100" b="1" dirty="0"/>
              <a:t>N.C.G.S. §138A-32(f)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71914"/>
            <a:ext cx="8077200" cy="50291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7150" indent="7938" fontAlgn="auto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800" dirty="0"/>
              <a:t>Applies ONLY to Public Servants &amp; NOT legislators or legislative employees.</a:t>
            </a:r>
          </a:p>
          <a:p>
            <a:pPr marL="57150" indent="7938" fontAlgn="auto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3429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Any Expense That Would Otherwise Be Reimbursable by the State if</a:t>
            </a: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100" dirty="0"/>
              <a:t>Public Servant Received Approval in Advance from Employing Entity to Accept the Expense on Behalf of the State</a:t>
            </a:r>
          </a:p>
          <a:p>
            <a:pPr marL="448056" indent="-384048" fontAlgn="auto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Actual Expense May Exceed State Rate</a:t>
            </a:r>
          </a:p>
          <a:p>
            <a:pPr marL="448056" indent="-384048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18361-47E3-4FE9-95C5-A5A4F96B53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  <p:pic>
        <p:nvPicPr>
          <p:cNvPr id="10243" name="Picture 3" descr="C:\WINDOWS\Temp\Temporary Internet Files\Content.IE5\TSMX9ZKR\MP9001788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302752" cy="1219200"/>
          </a:xfrm>
        </p:spPr>
        <p:txBody>
          <a:bodyPr>
            <a:normAutofit fontScale="90000"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sz="3600" b="1" cap="small" dirty="0">
                <a:ea typeface="Kozuka Gothic Pro B" pitchFamily="34" charset="-128"/>
                <a:cs typeface="Lucida Sans Unicode" pitchFamily="34" charset="0"/>
              </a:rPr>
              <a:t>Nonpartisan Agency Organizations: </a:t>
            </a:r>
            <a:br>
              <a:rPr lang="en-US" sz="3600" b="1" cap="small" dirty="0">
                <a:ea typeface="Kozuka Gothic Pro B" pitchFamily="34" charset="-128"/>
                <a:cs typeface="Lucida Sans Unicode" pitchFamily="34" charset="0"/>
              </a:rPr>
            </a:br>
            <a:r>
              <a:rPr lang="en-US" sz="2800" b="1" dirty="0">
                <a:ea typeface="Kozuka Gothic Pro B" pitchFamily="34" charset="-128"/>
                <a:cs typeface="Lucida Sans Unicode" pitchFamily="34" charset="0"/>
              </a:rPr>
              <a:t>Gifts Made Directly to Organization</a:t>
            </a:r>
            <a:br>
              <a:rPr lang="en-US" sz="2800" b="1" dirty="0">
                <a:ea typeface="Kozuka Gothic Pro B" pitchFamily="34" charset="-128"/>
                <a:cs typeface="Lucida Sans Unicode" pitchFamily="34" charset="0"/>
              </a:rPr>
            </a:br>
            <a:r>
              <a:rPr lang="en-US" sz="2700" b="1" dirty="0">
                <a:ea typeface="Kozuka Gothic Pro B" pitchFamily="34" charset="-128"/>
                <a:cs typeface="Lucida Sans Unicode" pitchFamily="34" charset="0"/>
              </a:rPr>
              <a:t>N.C.G.S. §120C-303(d) and (e)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98838-A20D-4B0F-93D2-DFF8E3EF0B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11355" cy="4876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/>
              <a:t>Both Direct and Indirect Gifts are Allowed if They Are: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Made by a Lobbyist or Lobbyist Principal </a:t>
            </a:r>
            <a:r>
              <a:rPr lang="en-US" u="sng" dirty="0"/>
              <a:t>Directly to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Nonpartisan State, Regional, National, or International Organization of which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Agency is a Member or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dirty="0"/>
              <a:t>Designated Individual is a Member or Participant by Virtue of Public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4739640"/>
            <a:ext cx="17907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253036"/>
            <a:ext cx="3333750" cy="771525"/>
          </a:xfrm>
          <a:prstGeom prst="rect">
            <a:avLst/>
          </a:prstGeom>
        </p:spPr>
      </p:pic>
      <p:pic>
        <p:nvPicPr>
          <p:cNvPr id="1026" name="Picture 2" descr="AAMVA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-360363"/>
            <a:ext cx="1143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cap="small" dirty="0"/>
              <a:t>Informational Materials</a:t>
            </a:r>
            <a:br>
              <a:rPr lang="en-US" b="1" cap="small" dirty="0"/>
            </a:br>
            <a:r>
              <a:rPr lang="en-US" sz="2800" b="1" dirty="0">
                <a:cs typeface="Arial" pitchFamily="34" charset="0"/>
              </a:rPr>
              <a:t>N.C.G.S. §138A-32(e)(2)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191000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Informational Materials Relevant to Designated Individual’s</a:t>
            </a:r>
            <a:r>
              <a:rPr lang="en-US" b="1" i="1" dirty="0"/>
              <a:t> </a:t>
            </a:r>
            <a:r>
              <a:rPr lang="en-US" dirty="0"/>
              <a:t>Public Duties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Books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DVDs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Magazines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Newspapers</a:t>
            </a:r>
          </a:p>
        </p:txBody>
      </p:sp>
      <p:pic>
        <p:nvPicPr>
          <p:cNvPr id="6" name="Picture 4" descr="C:\Documents and Settings\mshuping\Local Settings\Temporary Internet Files\Content.IE5\MNWHMPG7\MP900422458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0450" y="1600200"/>
            <a:ext cx="3594100" cy="4525963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C151A-33FE-4B60-A731-7CC703C539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180306"/>
          </a:xfrm>
        </p:spPr>
        <p:txBody>
          <a:bodyPr>
            <a:normAutofit/>
          </a:bodyPr>
          <a:lstStyle/>
          <a:p>
            <a:pPr marL="365760" fontAlgn="auto">
              <a:spcAft>
                <a:spcPts val="0"/>
              </a:spcAft>
              <a:defRPr/>
            </a:pPr>
            <a:r>
              <a:rPr lang="en-US" b="1" dirty="0"/>
              <a:t>ETHICS ACT--HISTORY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09600" y="1524000"/>
            <a:ext cx="8098632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“The purpose of This Chapter Is To Ensure That Elected &amp; appointed State agency officials exercise their authority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Honestly &amp; Fairly,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Free from Impropriety, Threats, Favoritism, and Undue Influence.”</a:t>
            </a:r>
          </a:p>
        </p:txBody>
      </p:sp>
    </p:spTree>
    <p:extLst>
      <p:ext uri="{BB962C8B-B14F-4D97-AF65-F5344CB8AC3E}">
        <p14:creationId xmlns:p14="http://schemas.microsoft.com/office/powerpoint/2010/main" val="887074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small" dirty="0"/>
              <a:t>Family, friends, &amp; others</a:t>
            </a:r>
            <a:br>
              <a:rPr lang="en-US" b="1" cap="small" dirty="0"/>
            </a:br>
            <a:r>
              <a:rPr lang="en-US" sz="2700" b="1" dirty="0"/>
              <a:t>Extended Family </a:t>
            </a:r>
            <a:br>
              <a:rPr lang="en-US" sz="4000" b="1" dirty="0"/>
            </a:br>
            <a:r>
              <a:rPr lang="en-US" sz="2200" b="1" dirty="0"/>
              <a:t>N.C.G.S. §138A-32(e)(7)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128283"/>
            <a:ext cx="4038600" cy="336343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66738" indent="-457200"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Gifts to </a:t>
            </a: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Family 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Member</a:t>
            </a:r>
          </a:p>
          <a:p>
            <a:pPr marL="566738" indent="-457200" fontAlgn="auto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Still Subject to Reporting</a:t>
            </a:r>
            <a:endParaRPr lang="en-US" dirty="0"/>
          </a:p>
        </p:txBody>
      </p:sp>
      <p:sp>
        <p:nvSpPr>
          <p:cNvPr id="30725" name="Slide Number Placeholder 7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508D3-7451-4633-ADEA-062DC6D034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/>
          </a:p>
        </p:txBody>
      </p:sp>
      <p:pic>
        <p:nvPicPr>
          <p:cNvPr id="36867" name="Picture 3" descr="C:\Documents and Settings\mshuping\Local Settings\Temporary Internet Files\Content.IE5\R3PIUANV\MP9003091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Family, Friends &amp; Others:</a:t>
            </a:r>
            <a:b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Relationships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N.C.G.S. §138A-32(e)(10)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63756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Clr>
                <a:srgbClr val="00B0F0"/>
              </a:buClr>
              <a:buFont typeface="Wingdings 2"/>
              <a:buNone/>
              <a:defRPr/>
            </a:pPr>
            <a:r>
              <a:rPr lang="en-US" dirty="0"/>
              <a:t>Gifts based on Business, Civic, Religious, Fraternal, Personal, or Commercial Relationship Permitted </a:t>
            </a:r>
            <a:r>
              <a:rPr lang="en-US" u="sng" dirty="0">
                <a:solidFill>
                  <a:schemeClr val="accent2"/>
                </a:solidFill>
              </a:rPr>
              <a:t>if</a:t>
            </a:r>
            <a:r>
              <a:rPr lang="en-US" dirty="0"/>
              <a:t>:</a:t>
            </a:r>
          </a:p>
          <a:p>
            <a:pPr marL="52120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Relationship is Not Related to the DI’s  Public Position </a:t>
            </a:r>
            <a:r>
              <a:rPr lang="en-US" u="sng" dirty="0">
                <a:solidFill>
                  <a:schemeClr val="accent2"/>
                </a:solidFill>
              </a:rPr>
              <a:t>and</a:t>
            </a:r>
            <a:endParaRPr lang="en-US" dirty="0">
              <a:solidFill>
                <a:schemeClr val="accent2"/>
              </a:solidFill>
            </a:endParaRPr>
          </a:p>
          <a:p>
            <a:pPr marL="52120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Reasonable Person Would Conclude not Given for “Lobbying”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9B63FF-92D6-4D7E-A08E-A80DAC0FB9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1266" name="Picture 2" descr="C:\WINDOWS\Temp\Temporary Internet Files\Content.IE5\2GHYR9G4\MP90042303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3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49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Plaques &amp; Non-Monetary Mementos</a:t>
            </a:r>
            <a:br>
              <a:rPr lang="en-US" sz="2700" b="1" dirty="0"/>
            </a:br>
            <a:r>
              <a:rPr lang="en-US" sz="2700" b="1" dirty="0"/>
              <a:t>N.C.G.S. §138A-32(e)(4)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492250"/>
            <a:ext cx="4800600" cy="44069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66738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A Plaque or Similar Non-Monetary Memento Recognizing Designated Individual’s Services in a Field or Specialty or to a Charitable Cause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33797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3639D-4EF5-495E-8D49-AC80A19B27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/>
          </a:p>
        </p:txBody>
      </p:sp>
      <p:pic>
        <p:nvPicPr>
          <p:cNvPr id="3076" name="Picture 4" descr="C:\WINDOWS\Temp\Temporary Internet Files\Content.IE5\TSMX9ZKR\MC900282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52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small" dirty="0"/>
              <a:t>UNC system Athletic Tickets</a:t>
            </a:r>
            <a:br>
              <a:rPr lang="en-US" sz="5400" b="1" cap="small" dirty="0"/>
            </a:br>
            <a:r>
              <a:rPr lang="en-US" sz="2700" b="1" dirty="0">
                <a:latin typeface="+mn-lt"/>
                <a:cs typeface="Arial" pitchFamily="34" charset="0"/>
              </a:rPr>
              <a:t>N.C.G.S. §120C-501(e)</a:t>
            </a:r>
            <a:endParaRPr lang="en-US" sz="2700" b="1" dirty="0">
              <a:latin typeface="+mn-lt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C1E51-1C1A-4464-B214-0E23856AC0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302752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UNC Board of Governors, UNC Constituent Institutions, or their Legislative Liaisons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Cannot Give To Designated Individuals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Lobbying (Direct Lobbying or Goodwill Lobbying)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91000"/>
            <a:ext cx="46482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6107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 WOLFPACK!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cap="small" dirty="0"/>
              <a:t>Honoraria</a:t>
            </a:r>
            <a:br>
              <a:rPr lang="en-US" sz="5400" b="1" cap="small" dirty="0"/>
            </a:br>
            <a:r>
              <a:rPr lang="en-US" sz="3200" b="1" dirty="0">
                <a:latin typeface="Arial" pitchFamily="34" charset="0"/>
                <a:cs typeface="Arial" pitchFamily="34" charset="0"/>
              </a:rPr>
              <a:t>N.C.G.S. §138A-32(h)</a:t>
            </a:r>
            <a:endParaRPr lang="en-US" sz="5400" b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C1E51-1C1A-4464-B214-0E23856AC0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6400800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Acceptance</a:t>
            </a:r>
            <a:r>
              <a:rPr lang="en-US" dirty="0"/>
              <a:t> Restricted From </a:t>
            </a:r>
            <a:r>
              <a:rPr lang="en-US" dirty="0">
                <a:solidFill>
                  <a:schemeClr val="accent2"/>
                </a:solidFill>
              </a:rPr>
              <a:t>All Donors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     </a:t>
            </a:r>
            <a:r>
              <a:rPr lang="en-US" sz="2000" dirty="0"/>
              <a:t>(Not Limited to L, LP, IP Donors)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Legislator</a:t>
            </a:r>
            <a:r>
              <a:rPr lang="en-US" sz="2800" dirty="0"/>
              <a:t>, </a:t>
            </a:r>
            <a:r>
              <a:rPr lang="en-US" dirty="0"/>
              <a:t>Legislative Employee, Judicial Officer or Public Servant: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Invited Because of Public Position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Used State Resources or Reimbursed by State, or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/>
              <a:t>Used State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But, May Reimburse Agency for Expenses or Pay Fee</a:t>
            </a:r>
          </a:p>
        </p:txBody>
      </p:sp>
      <p:pic>
        <p:nvPicPr>
          <p:cNvPr id="5122" name="Picture 2" descr="C:\WINDOWS\Temp\Temporary Internet Files\Content.IE5\75AK2NPB\MP9004486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981201" cy="21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GIFT BAN 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D01463-6D17-4108-A66E-DEEE0C98D6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616952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Gift Ban Applies at All Times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Commission May Designate other Boards and Commissions as Covered by the State Ethics Act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Check the Commission’s Website to Determine if Designated Individual = Covered by Gift Ban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Even if Allowed to Give, May Need to Report</a:t>
            </a:r>
          </a:p>
        </p:txBody>
      </p:sp>
      <p:pic>
        <p:nvPicPr>
          <p:cNvPr id="2050" name="Picture 2" descr="C:\WINDOWS\Temp\Temporary Internet Files\Content.IE5\75AK2NPB\MC9001047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823314" cy="10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OTHER REQUIREMENTS &amp; RESTRICTIONS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all" dirty="0"/>
              <a:t>Lobbying Law </a:t>
            </a:r>
            <a:br>
              <a:rPr lang="en-US" sz="4000" b="1" cap="all" dirty="0"/>
            </a:br>
            <a:r>
              <a:rPr lang="en-US" sz="4000" b="1" cap="all" dirty="0"/>
              <a:t>Requirements &amp;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83575" cy="525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None/>
              <a:defRPr/>
            </a:pPr>
            <a:endParaRPr lang="en-US" sz="2400" b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Lobbyist Must Identify Him/Herself as a Lobbyist </a:t>
            </a:r>
            <a:r>
              <a:rPr lang="en-US" sz="2800" dirty="0">
                <a:solidFill>
                  <a:schemeClr val="accent2"/>
                </a:solidFill>
              </a:rPr>
              <a:t>and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Disclose Identity of LP Prior to Any Lobbying Communication or Activity With DI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en-US" sz="2000" dirty="0"/>
              <a:t>N.C.G.S. §120C-200(e)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Lobbyist Cannot Accept a Fee Contingent Upon the Outcome of Lobbying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r>
              <a:rPr lang="en-US" sz="2800" dirty="0"/>
              <a:t>    </a:t>
            </a:r>
            <a:r>
              <a:rPr lang="en-US" sz="2000" dirty="0"/>
              <a:t>N.C.G.S. §120C-300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90000"/>
              <a:buNone/>
              <a:defRPr/>
            </a:pPr>
            <a:endParaRPr lang="en-US" sz="2000" dirty="0"/>
          </a:p>
          <a:p>
            <a:pPr marL="9144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/>
              <a:t>Exception for Sales People Whose Regular Remuneration Agreement Includes Commissions Based on Sales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 descr="C:\WINDOWS\Temp\Temporary Internet Files\Content.IE5\75AK2NPB\MC90043395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22" y="2525486"/>
            <a:ext cx="15621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INDOWS\Temp\Temporary Internet Files\Content.IE5\2GHYR9G4\MC9004403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15000"/>
            <a:ext cx="2263775" cy="11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cap="all" dirty="0"/>
              <a:t>Lobbying Law </a:t>
            </a:r>
            <a:br>
              <a:rPr lang="en-US" b="1" cap="all" dirty="0"/>
            </a:br>
            <a:r>
              <a:rPr lang="en-US" b="1" cap="all" dirty="0"/>
              <a:t>Requirements &amp; Restrictions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05800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775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AutoNum type="arabicPeriod" startAt="3"/>
              <a:defRPr/>
            </a:pPr>
            <a:endParaRPr 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000" dirty="0"/>
              <a:t>Lobbyist Cannot Serve as Campaign Treasurer or Assistant Campaign Treasurer for a Political Committee for Legislator or Constitutional Officer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000" dirty="0"/>
              <a:t>    N.C.G.S. §120C-304(d)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274320"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000" dirty="0"/>
              <a:t>Lobbyist Restricted from Making Campaign Contributions to Legislative and Council of State Candidates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300" dirty="0"/>
              <a:t>     </a:t>
            </a:r>
            <a:r>
              <a:rPr lang="en-US" sz="3000" dirty="0"/>
              <a:t>N.C.G.S. §163-278.13C (Interpreted by Board of Elections)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000" dirty="0"/>
              <a:t> 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000" dirty="0"/>
              <a:t>Lobbyist Cannot Allow a DI or a DI’s Immediate Family to Use Lobbyist’s Cash or Credit, Unless Lobbyist Present**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000" dirty="0"/>
              <a:t>    N.C.G.S. §120C-305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000" dirty="0"/>
              <a:t>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000" dirty="0"/>
              <a:t>    **But Don’t Forget Gift Ban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Temp\Temporary Internet Files\Content.IE5\75AK2NPB\MC9002307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90" y="3008659"/>
            <a:ext cx="3851218" cy="34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309" y="1524000"/>
            <a:ext cx="8276091" cy="51053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Lobbyist Ineligible for Appointment To State Board Which has Regulatory Authority Over Entity Lobbyist Currently Represents or Has Within 120 Days after Lobbyist’s Registration Expired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300" dirty="0"/>
              <a:t>    N.C.G.S. §120C-304(e)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cap="all" dirty="0"/>
              <a:t>Lobbying Law </a:t>
            </a:r>
            <a:br>
              <a:rPr lang="en-US" b="1" cap="all" dirty="0"/>
            </a:br>
            <a:r>
              <a:rPr lang="en-US" b="1" cap="all" dirty="0"/>
              <a:t>Requirements &amp;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099" name="Picture 3" descr="C:\WINDOWS\Temp\Temporary Internet Files\Content.IE5\2GHYR9G4\MC9002309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200400" cy="24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YEAR HISTORY-ETHICS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2006: Passage of Act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2007-2010: Refining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Commission Today</a:t>
            </a:r>
          </a:p>
        </p:txBody>
      </p:sp>
    </p:spTree>
    <p:extLst>
      <p:ext uri="{BB962C8B-B14F-4D97-AF65-F5344CB8AC3E}">
        <p14:creationId xmlns:p14="http://schemas.microsoft.com/office/powerpoint/2010/main" val="4122701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all" dirty="0"/>
              <a:t>Lobbying Law </a:t>
            </a:r>
            <a:br>
              <a:rPr lang="en-US" sz="3200" b="1" cap="all" dirty="0"/>
            </a:br>
            <a:r>
              <a:rPr lang="en-US" sz="3200" b="1" cap="all" dirty="0"/>
              <a:t>Requirements &amp; Restrictions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97240" cy="495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“Cooling Off Period”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N.C.G.S. §120C-304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The Following Cannot Be </a:t>
            </a:r>
            <a:r>
              <a:rPr lang="en-US" sz="2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Lobbyists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Legislator or Former Legislator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100" dirty="0"/>
              <a:t>While in Office; 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Before the </a:t>
            </a:r>
            <a:r>
              <a:rPr lang="en-US" sz="2400" dirty="0">
                <a:solidFill>
                  <a:schemeClr val="accent2"/>
                </a:solidFill>
              </a:rPr>
              <a:t>Later</a:t>
            </a:r>
            <a:r>
              <a:rPr lang="en-US" sz="2400" dirty="0"/>
              <a:t> of: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100" dirty="0"/>
              <a:t>The Close of the Session (Sine Die) In Which the Legislator Served or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100" dirty="0"/>
              <a:t>Six Months After Leaving Office  </a:t>
            </a:r>
            <a:br>
              <a:rPr lang="en-US" sz="1400" dirty="0"/>
            </a:br>
            <a:endParaRPr lang="en-US" sz="14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Constitutional Officers and Heads of Principal State Departments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While in Office or Employed, or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Within 6 Months Thereafter </a:t>
            </a:r>
            <a:endParaRPr lang="en-US" sz="2000" b="1" dirty="0"/>
          </a:p>
        </p:txBody>
      </p:sp>
      <p:pic>
        <p:nvPicPr>
          <p:cNvPr id="12290" name="Picture 2" descr="C:\WINDOWS\Temp\Temporary Internet Files\Content.IE5\2GHYR9G4\MP9004033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52984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all" dirty="0"/>
              <a:t>Lobbying Law </a:t>
            </a:r>
            <a:br>
              <a:rPr lang="en-US" sz="3200" b="1" cap="all" dirty="0"/>
            </a:br>
            <a:r>
              <a:rPr lang="en-US" sz="3200" b="1" cap="all" dirty="0"/>
              <a:t>Requirements &amp; Restrictions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8963" y="1524000"/>
            <a:ext cx="8478837" cy="495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“Cooling Off Period” 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N.C.G.S. §120C-304</a:t>
            </a:r>
          </a:p>
          <a:p>
            <a:pPr marL="609600" indent="-6096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lvl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Former State Agency Employee </a:t>
            </a: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Cannot Become</a:t>
            </a:r>
          </a:p>
          <a:p>
            <a:pPr marL="91440" lvl="1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    A Lobbyist to Lobby That Agency</a:t>
            </a:r>
          </a:p>
          <a:p>
            <a:pPr marL="91440" lvl="1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  <a:p>
            <a:pPr marL="434340" lvl="1" indent="-34290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Within Six Months After</a:t>
            </a:r>
          </a:p>
          <a:p>
            <a:pPr marL="651510" lvl="2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Voluntary Separation or   </a:t>
            </a:r>
          </a:p>
          <a:p>
            <a:pPr marL="651510" lvl="2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Separation for Cause</a:t>
            </a:r>
          </a:p>
          <a:p>
            <a:pPr marL="365760" lvl="2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100" dirty="0"/>
              <a:t>	</a:t>
            </a:r>
            <a:br>
              <a:rPr lang="en-US" sz="1100" dirty="0"/>
            </a:br>
            <a:endParaRPr lang="en-US" sz="11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If Former Employee Registers Within 6 Months of Separation, Must Identify Former Agency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N.C.G.S. §120C-200(f)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</p:txBody>
      </p:sp>
      <p:pic>
        <p:nvPicPr>
          <p:cNvPr id="13314" name="Picture 2" descr="C:\WINDOWS\Temp\Temporary Internet Files\Content.IE5\2GHYR9G4\MP9004033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2154237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7724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772400" cy="2971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Lobbying Education: </a:t>
            </a:r>
            <a:b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 II</a:t>
            </a:r>
            <a:b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257800" y="6340475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 b="1" dirty="0">
              <a:solidFill>
                <a:srgbClr val="FFFFFF"/>
              </a:solidFill>
            </a:endParaRPr>
          </a:p>
        </p:txBody>
      </p:sp>
      <p:pic>
        <p:nvPicPr>
          <p:cNvPr id="3077" name="Picture 7" descr="NC Seal - 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76300"/>
            <a:ext cx="1676400" cy="163830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REGISTRATION, REPORTING, ENFORCEMENT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Who Must Register?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When Must Individuals  Register?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14400"/>
          </a:xfrm>
        </p:spPr>
        <p:txBody>
          <a:bodyPr>
            <a:noAutofit/>
          </a:bodyPr>
          <a:lstStyle/>
          <a:p>
            <a:r>
              <a:rPr lang="en-US" sz="4000" dirty="0"/>
              <a:t>REGISTRATION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43840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93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Must Register?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endParaRPr lang="en-US" sz="3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Liaison Personnel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Local Government Liaisons 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Lobbyists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Lobbyist Principals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Solicitors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562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marL="171450" eaLnBrk="1" fontAlgn="auto" hangingPunct="1">
              <a:spcAft>
                <a:spcPts val="0"/>
              </a:spcAft>
              <a:defRPr/>
            </a:pPr>
            <a:r>
              <a:rPr lang="en-US" sz="4000" b="1" cap="all" dirty="0"/>
              <a:t>Liaison Personnel Must Register</a:t>
            </a:r>
            <a:br>
              <a:rPr lang="en-US" sz="3600" b="1" dirty="0"/>
            </a:br>
            <a:r>
              <a:rPr lang="en-US" sz="2700" b="1" dirty="0"/>
              <a:t>N.C.G.S. §120C-500, -501 and -502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0E4580-3A04-452D-BA10-C75D6C227F7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523560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515938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State Employee</a:t>
            </a:r>
          </a:p>
          <a:p>
            <a:pPr marL="58738" lvl="2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15938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Local Government Employee </a:t>
            </a:r>
          </a:p>
          <a:p>
            <a:pPr marL="58738" lvl="2" indent="0" eaLnBrk="1" fontAlgn="auto" hangingPunct="1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515938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Engaged in Lobbying </a:t>
            </a:r>
            <a:r>
              <a:rPr lang="en-US" sz="2800" dirty="0">
                <a:solidFill>
                  <a:schemeClr val="accent2"/>
                </a:solidFill>
              </a:rPr>
              <a:t>Legislators</a:t>
            </a:r>
            <a:r>
              <a:rPr lang="en-US" sz="2800" dirty="0"/>
              <a:t> or </a:t>
            </a:r>
            <a:r>
              <a:rPr lang="en-US" sz="2800" dirty="0">
                <a:solidFill>
                  <a:schemeClr val="accent2"/>
                </a:solidFill>
              </a:rPr>
              <a:t>Legislative Employees</a:t>
            </a:r>
            <a:r>
              <a:rPr lang="en-US" sz="2800" i="1" dirty="0"/>
              <a:t> </a:t>
            </a:r>
          </a:p>
          <a:p>
            <a:pPr marL="58738" lvl="2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858838" lvl="3" indent="-342900"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NOT a “Lobbyist”</a:t>
            </a:r>
          </a:p>
          <a:p>
            <a:pPr marL="858838" lvl="3" indent="-342900"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“Cooling Off” Period Does Not Apply. AO-L-11-005</a:t>
            </a:r>
          </a:p>
          <a:p>
            <a:pPr marL="858838" lvl="3" indent="-342900"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State or Local Entity is NOT a Lobbyist Principal</a:t>
            </a:r>
          </a:p>
          <a:p>
            <a:pPr marL="858838" lvl="3" indent="-342900"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accent2"/>
                </a:solidFill>
              </a:rPr>
              <a:t>Liaison</a:t>
            </a:r>
            <a:r>
              <a:rPr lang="en-US" sz="2400" dirty="0"/>
              <a:t> Must Register and Report Gifts, Reportable Expenditures</a:t>
            </a:r>
          </a:p>
          <a:p>
            <a:pPr marL="858838" lvl="3" indent="-342900">
              <a:buClr>
                <a:schemeClr val="accent2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Gift Ban Applies Only to Gifts from </a:t>
            </a:r>
            <a:r>
              <a:rPr lang="en-US" sz="2400" dirty="0">
                <a:solidFill>
                  <a:schemeClr val="accent2"/>
                </a:solidFill>
              </a:rPr>
              <a:t>Liaison</a:t>
            </a:r>
            <a:r>
              <a:rPr lang="en-US" sz="2400" dirty="0"/>
              <a:t> to </a:t>
            </a:r>
            <a:r>
              <a:rPr lang="en-US" sz="2400" dirty="0">
                <a:solidFill>
                  <a:schemeClr val="accent2"/>
                </a:solidFill>
              </a:rPr>
              <a:t>Legislators and Legislative Employees</a:t>
            </a:r>
            <a:endParaRPr lang="en-U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1027" name="Picture 3" descr="C:\WINDOWS\Temp\Temporary Internet Files\Content.IE5\OAS0D756\MC9002908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1436914"/>
            <a:ext cx="21732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95400"/>
          </a:xfrm>
        </p:spPr>
        <p:txBody>
          <a:bodyPr>
            <a:noAutofit/>
          </a:bodyPr>
          <a:lstStyle/>
          <a:p>
            <a:r>
              <a:rPr lang="en-US" sz="4800" b="1" dirty="0"/>
              <a:t>A “</a:t>
            </a:r>
            <a:r>
              <a:rPr lang="en-US" sz="4800" b="1" cap="all" dirty="0"/>
              <a:t>lobbyist” Must register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/>
              <a:t>Who is a Lobbyist?</a:t>
            </a:r>
          </a:p>
          <a:p>
            <a:pPr marL="0" indent="0">
              <a:buNone/>
            </a:pPr>
            <a:endParaRPr lang="en-US" sz="4100" dirty="0"/>
          </a:p>
          <a:p>
            <a:pPr marL="365760" lvl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100" dirty="0"/>
              <a:t>Individual Who Engages in Lobbying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200" dirty="0"/>
          </a:p>
          <a:p>
            <a:pPr marL="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200" dirty="0"/>
              <a:t>For Payment$$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buNone/>
            </a:pPr>
            <a:r>
              <a:rPr lang="en-US" sz="3600" dirty="0"/>
              <a:t>	</a:t>
            </a:r>
            <a:endParaRPr lang="en-US" sz="48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4400" dirty="0"/>
              <a:t> </a:t>
            </a:r>
          </a:p>
          <a:p>
            <a:pPr>
              <a:buNone/>
            </a:pP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cap="all" dirty="0"/>
              <a:t>What is “Lobbying?” </a:t>
            </a:r>
            <a:br>
              <a:rPr lang="en-US" b="1" dirty="0"/>
            </a:br>
            <a:r>
              <a:rPr lang="en-US" sz="3100" b="1" dirty="0"/>
              <a:t>N.C.G.S. §120C-100(a)(9) a. and b.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599" y="1524000"/>
            <a:ext cx="8327343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/>
              <a:t>“</a:t>
            </a:r>
            <a:r>
              <a:rPr lang="en-US" sz="3800" b="1" dirty="0"/>
              <a:t>Direct” Lobbying</a:t>
            </a:r>
          </a:p>
          <a:p>
            <a:pPr marL="639763" lvl="1" indent="-350838"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dirty="0"/>
              <a:t>Direct Communications or Activities</a:t>
            </a:r>
          </a:p>
          <a:p>
            <a:pPr marL="639763" lvl="1" indent="-350838"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sz="3200" dirty="0"/>
              <a:t>With a Designated Individual or Designated Individual’s Immediate Family Member  </a:t>
            </a:r>
          </a:p>
          <a:p>
            <a:pPr marL="640080" lvl="2" indent="-36576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Designed to Influence </a:t>
            </a:r>
            <a:r>
              <a:rPr lang="en-US" sz="3200" dirty="0">
                <a:solidFill>
                  <a:schemeClr val="accent2"/>
                </a:solidFill>
              </a:rPr>
              <a:t>“Legislative” </a:t>
            </a:r>
            <a:r>
              <a:rPr lang="en-US" sz="3200" dirty="0"/>
              <a:t>or </a:t>
            </a:r>
            <a:r>
              <a:rPr lang="en-US" sz="3200" dirty="0">
                <a:solidFill>
                  <a:schemeClr val="accent2"/>
                </a:solidFill>
              </a:rPr>
              <a:t>“Executive” </a:t>
            </a:r>
            <a:r>
              <a:rPr lang="en-US" sz="3200" dirty="0"/>
              <a:t>Action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800" b="1" dirty="0"/>
              <a:t>“Goodwill” Lobbying</a:t>
            </a:r>
          </a:p>
          <a:p>
            <a:pPr marL="73152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Developing Goodwill Through Communications and Activities, Including the  Building of Relationships</a:t>
            </a:r>
          </a:p>
          <a:p>
            <a:pPr marL="73152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With  a Designated Individual or Designated Individual’s Immediate Family Member  </a:t>
            </a:r>
          </a:p>
          <a:p>
            <a:pPr marL="731520" lvl="2" indent="-457200">
              <a:buFont typeface="Wingdings" panose="05000000000000000000" pitchFamily="2" charset="2"/>
              <a:buChar char="Ø"/>
            </a:pPr>
            <a:r>
              <a:rPr lang="en-US" sz="3200" dirty="0"/>
              <a:t>With the Intention of Influencing Current or Future </a:t>
            </a:r>
          </a:p>
          <a:p>
            <a:pPr marL="274320" lvl="2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       “Legislative” </a:t>
            </a:r>
            <a:r>
              <a:rPr lang="en-US" sz="3200" dirty="0"/>
              <a:t>or </a:t>
            </a:r>
            <a:r>
              <a:rPr lang="en-US" sz="3200" dirty="0">
                <a:solidFill>
                  <a:schemeClr val="accent2"/>
                </a:solidFill>
              </a:rPr>
              <a:t>“Executive” </a:t>
            </a:r>
            <a:r>
              <a:rPr lang="en-US" sz="3200" dirty="0"/>
              <a:t>Action  </a:t>
            </a:r>
          </a:p>
          <a:p>
            <a:pPr marL="342900" lvl="1" indent="-342900">
              <a:buFontTx/>
              <a:buNone/>
            </a:pPr>
            <a:r>
              <a:rPr lang="en-US" sz="2800" dirty="0"/>
              <a:t>	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WINDOWS\Temp\Temporary Internet Files\Content.IE5\QUC06IRE\MC9000564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80" y="2819400"/>
            <a:ext cx="1782763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WINDOWS\Temp\Temporary Internet Files\Content.IE5\QUC06IRE\MC9000895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817687" cy="14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 dirty="0"/>
            </a:br>
            <a:r>
              <a:rPr lang="en-US" sz="3100" b="1" cap="all" dirty="0"/>
              <a:t>Designed to Influence “Legislative Action”</a:t>
            </a:r>
            <a:br>
              <a:rPr lang="en-US" sz="4000" b="1" dirty="0"/>
            </a:br>
            <a:r>
              <a:rPr lang="en-US" sz="3100" b="1" i="1" dirty="0"/>
              <a:t>N.C.G.S. §120C-100(a)(5) </a:t>
            </a:r>
            <a:br>
              <a:rPr lang="en-US" sz="4900" b="1" i="1" dirty="0"/>
            </a:br>
            <a:endParaRPr lang="en-US" sz="49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64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Legislative Action: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Steps in the Legislative Process Taken by a Legislator or Legislative Employee: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Preparation – Introduction – Consideration – Passage or Rejection of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Bill – Resolution – Amendment – Motion</a:t>
            </a:r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2800" dirty="0"/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800" dirty="0"/>
              <a:t>Also Includes Consideration of any Bill by the Governor for Approval or Veto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WINDOWS\Temp\Temporary Internet Files\Content.IE5\TSMX9ZKR\MC9000566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3657599"/>
            <a:ext cx="18034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b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cap="all" dirty="0"/>
              <a:t>Designed to Influence Executive Action </a:t>
            </a:r>
            <a:br>
              <a:rPr lang="en-US" sz="4900" b="1" dirty="0"/>
            </a:br>
            <a:r>
              <a:rPr lang="en-US" sz="3100" b="1" i="1" dirty="0"/>
              <a:t>N.C.G.S. §120C-100(a)(3)</a:t>
            </a:r>
            <a:br>
              <a:rPr lang="en-US" sz="3100" i="1" dirty="0"/>
            </a:br>
            <a:endParaRPr lang="en-US" sz="3100" i="1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02752" cy="502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Executive Action: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Official Actions Taken by a </a:t>
            </a:r>
            <a:r>
              <a:rPr lang="en-US" sz="2800" dirty="0">
                <a:solidFill>
                  <a:schemeClr val="accent2"/>
                </a:solidFill>
              </a:rPr>
              <a:t>Public Servant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Consider – Prepare – Approve – Postpone – Reject</a:t>
            </a:r>
          </a:p>
          <a:p>
            <a:pPr marL="365760" lvl="1" indent="0">
              <a:lnSpc>
                <a:spcPct val="90000"/>
              </a:lnSpc>
              <a:buClr>
                <a:schemeClr val="accent2"/>
              </a:buClr>
              <a:buNone/>
            </a:pPr>
            <a:endParaRPr lang="en-US" sz="28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Policy – Procedure – Guideline – Rule – RFP –Invitation for Bid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WINDOWS\Temp\Temporary Internet Files\Content.IE5\75AK2NPB\MC9002310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97" y="4343400"/>
            <a:ext cx="370890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ETHICS/BSBEEE-COMPARISON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392680"/>
            <a:ext cx="4114800" cy="403860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8 Members (4R, 4D) eff. 7/1/2017 (Current SEC Members 1/1/17 to 6/30/17)</a:t>
            </a:r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4 by Governor (2D, 2R)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-US" sz="2000" dirty="0"/>
              <a:t>     Selected from 3 nominees by Party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2 each by Speaker/PPT (1D, 1R)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sz="2000" dirty="0"/>
              <a:t>Selected from 3 nominees by Majority  &amp; Minority Leaders</a:t>
            </a:r>
          </a:p>
          <a:p>
            <a:pPr marL="365760" indent="0">
              <a:spcBef>
                <a:spcPts val="0"/>
              </a:spcBef>
              <a:buNone/>
            </a:pPr>
            <a:endParaRPr lang="en-US" sz="2000" dirty="0"/>
          </a:p>
          <a:p>
            <a:pPr marL="0" indent="-285750"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4 Year Terms</a:t>
            </a:r>
          </a:p>
          <a:p>
            <a:pPr marL="36576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07773" y="1735712"/>
            <a:ext cx="4038600" cy="640080"/>
          </a:xfrm>
        </p:spPr>
        <p:txBody>
          <a:bodyPr/>
          <a:lstStyle/>
          <a:p>
            <a:r>
              <a:rPr lang="en-US" dirty="0"/>
              <a:t>ETHICS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BSBEEE (In Litigation)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241300" y="2514600"/>
            <a:ext cx="4343400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8 Members (4R, 4D)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4 by Governor (2D, 2R)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4 by Speaker/PPT (2D, 2R)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4 Year Terms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2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0"/>
            <a:ext cx="8153400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cap="all" dirty="0"/>
              <a:t>NOT “Executive Action”</a:t>
            </a:r>
            <a:br>
              <a:rPr lang="en-US" sz="4000" b="1" dirty="0"/>
            </a:br>
            <a:r>
              <a:rPr lang="en-US" sz="2800" b="1" i="1" dirty="0"/>
              <a:t>N.C.G.S.§ 120C-100(a)(3)a.-b.</a:t>
            </a:r>
            <a:endParaRPr lang="en-US" sz="2800" b="1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927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/>
              <a:t>Actions Exempt from Definition of Executive Action Include: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150B Contested Case Proceedings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Applying for a Permit, License, Determination of Eligibility, or Certification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Inquiring about a Benefit, Claim, Right, Obligation, Duty, Entitlement, Payment, or Penalty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Inquiring About or Responding to an RFP Under Ch. 143</a:t>
            </a:r>
            <a:r>
              <a:rPr lang="en-US" sz="2400" dirty="0">
                <a:solidFill>
                  <a:srgbClr val="FF99FF"/>
                </a:solidFill>
              </a:rPr>
              <a:t>	</a:t>
            </a:r>
            <a:endParaRPr lang="en-US" sz="2000" dirty="0">
              <a:solidFill>
                <a:srgbClr val="FF99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Ratemaking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WINDOWS\Temp\Temporary Internet Files\Content.IE5\75AK2NPB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706938"/>
            <a:ext cx="1939925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cap="all" dirty="0"/>
              <a:t>What is “Payment?”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464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cs typeface="Arial" charset="0"/>
              </a:rPr>
              <a:t>Firm-Employed Lobbyist – Employed by a Firm and Lobbies for Entity or Individual That Hired Firm </a:t>
            </a:r>
            <a:r>
              <a:rPr lang="en-US" sz="2400" dirty="0">
                <a:cs typeface="Arial" charset="0"/>
              </a:rPr>
              <a:t>N.C.G.S. §120C-100(a)(10)b. </a:t>
            </a:r>
          </a:p>
          <a:p>
            <a:pPr marL="457200" indent="-457200">
              <a:buFontTx/>
              <a:buNone/>
            </a:pPr>
            <a:endParaRPr lang="en-US" dirty="0">
              <a:solidFill>
                <a:srgbClr val="00B050"/>
              </a:solidFill>
              <a:cs typeface="Arial" charset="0"/>
            </a:endParaRPr>
          </a:p>
          <a:p>
            <a:pPr marL="457200" indent="-457200">
              <a:buFontTx/>
              <a:buNone/>
            </a:pPr>
            <a:endParaRPr lang="en-US" dirty="0">
              <a:solidFill>
                <a:srgbClr val="00B050"/>
              </a:solidFill>
              <a:cs typeface="Arial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cs typeface="Arial" charset="0"/>
              </a:rPr>
              <a:t>Contract Lobbyist – Contracts </a:t>
            </a:r>
            <a:r>
              <a:rPr lang="en-US" sz="2800" i="1" dirty="0">
                <a:cs typeface="Arial" charset="0"/>
              </a:rPr>
              <a:t>With Lobbyist Principal</a:t>
            </a:r>
            <a:r>
              <a:rPr lang="en-US" sz="2800" dirty="0">
                <a:cs typeface="Arial" charset="0"/>
              </a:rPr>
              <a:t> for Payment for Lobbying </a:t>
            </a:r>
          </a:p>
          <a:p>
            <a:pPr marL="457200" indent="-457200">
              <a:spcBef>
                <a:spcPts val="0"/>
              </a:spcBef>
              <a:buFontTx/>
              <a:buNone/>
            </a:pPr>
            <a:r>
              <a:rPr lang="en-US" sz="2800" dirty="0">
                <a:cs typeface="Arial" charset="0"/>
              </a:rPr>
              <a:t>    </a:t>
            </a:r>
            <a:r>
              <a:rPr lang="en-US" sz="2400" dirty="0">
                <a:cs typeface="Arial" charset="0"/>
              </a:rPr>
              <a:t>N.C.G.S. §120C-100(a)(10)c.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WINDOWS\Temp\Temporary Internet Files\Content.IE5\ZIUVWC60\MP90038756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799"/>
            <a:ext cx="31242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066800"/>
          </a:xfrm>
        </p:spPr>
        <p:txBody>
          <a:bodyPr>
            <a:noAutofit/>
          </a:bodyPr>
          <a:lstStyle/>
          <a:p>
            <a:r>
              <a:rPr lang="en-US" b="1" cap="all" dirty="0"/>
              <a:t>What is payment?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05800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en-US" sz="3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800" dirty="0">
                <a:cs typeface="Arial" pitchFamily="34" charset="0"/>
              </a:rPr>
              <a:t>Employee Lobbyist – Employee And a </a:t>
            </a:r>
            <a:r>
              <a:rPr lang="en-US" sz="3800" dirty="0">
                <a:solidFill>
                  <a:schemeClr val="accent2"/>
                </a:solidFill>
                <a:cs typeface="Arial" pitchFamily="34" charset="0"/>
              </a:rPr>
              <a:t>“Significant Part” </a:t>
            </a:r>
            <a:r>
              <a:rPr lang="en-US" sz="3800" dirty="0">
                <a:cs typeface="Arial" pitchFamily="34" charset="0"/>
              </a:rPr>
              <a:t>of Duties Include Lobbying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800" dirty="0">
              <a:cs typeface="Arial" pitchFamily="34" charset="0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3500" dirty="0">
                <a:cs typeface="Arial" pitchFamily="34" charset="0"/>
              </a:rPr>
              <a:t>Significant Part = Employee’s Actual Duties Include </a:t>
            </a:r>
            <a:r>
              <a:rPr lang="en-US" sz="3500" dirty="0">
                <a:solidFill>
                  <a:schemeClr val="accent2"/>
                </a:solidFill>
                <a:cs typeface="Arial" pitchFamily="34" charset="0"/>
              </a:rPr>
              <a:t>Either</a:t>
            </a:r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700" dirty="0">
              <a:solidFill>
                <a:schemeClr val="accent2"/>
              </a:solidFill>
              <a:cs typeface="Arial" pitchFamily="34" charset="0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2500" dirty="0">
                <a:cs typeface="Arial" pitchFamily="34" charset="0"/>
              </a:rPr>
              <a:t>5% or More of Direct Lobbying in any 30-Day Period</a:t>
            </a:r>
          </a:p>
          <a:p>
            <a:pPr marL="685800" lvl="2" indent="0">
              <a:buClr>
                <a:schemeClr val="accent1"/>
              </a:buClr>
              <a:buNone/>
              <a:defRPr/>
            </a:pPr>
            <a:endParaRPr lang="en-US" sz="2800" dirty="0">
              <a:cs typeface="Arial" pitchFamily="34" charset="0"/>
            </a:endParaRPr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2700" dirty="0">
                <a:cs typeface="Arial" pitchFamily="34" charset="0"/>
              </a:rPr>
              <a:t>5% or More of Goodwill Lobbying in any 30-Day Period</a:t>
            </a:r>
          </a:p>
          <a:p>
            <a:pPr marL="365760" lvl="1" indent="0">
              <a:buClr>
                <a:schemeClr val="accent2"/>
              </a:buClr>
              <a:buNone/>
              <a:defRPr/>
            </a:pPr>
            <a:r>
              <a:rPr lang="en-US" sz="3000" dirty="0">
                <a:cs typeface="Arial" pitchFamily="34" charset="0"/>
              </a:rPr>
              <a:t>		    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>
                <a:cs typeface="Arial" pitchFamily="34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C:\WINDOWS\Temp\Temporary Internet Files\Content.IE5\75AK2NPB\MC9002972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970"/>
            <a:ext cx="22431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Persons Exempted</a:t>
            </a:r>
            <a:br>
              <a:rPr lang="en-US" b="1" dirty="0"/>
            </a:br>
            <a:r>
              <a:rPr lang="en-US" sz="3200" b="1" i="1" dirty="0"/>
              <a:t>N.C.G.S. § 120C-700</a:t>
            </a:r>
            <a:endParaRPr lang="en-US" sz="3200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524000"/>
            <a:ext cx="8153400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6000" dirty="0"/>
          </a:p>
          <a:p>
            <a:pPr eaLnBrk="1" hangingPunct="1">
              <a:lnSpc>
                <a:spcPct val="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Expressing A Personal Opinion &amp; Not A “Lobbyist”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6000" dirty="0"/>
          </a:p>
          <a:p>
            <a:pPr eaLnBrk="1" hangingPunct="1">
              <a:lnSpc>
                <a:spcPct val="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6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By Invitation of Member of Committee or Board, No Further Lobbying Activities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6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Person Responding to Inquiries from a Designated Individual, No Further Lobbying Activities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6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Governmental Officials &amp; Employees When Acting Solely in Connection with Matters Pertaining to Their Public Duties (Not Liaison)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6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Designated Individuals Acting in Their Official Capacity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6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Persons Performing Professional Services in Drafting Bills or Advising on Effect of Official Action, Services Not Connected to Legislative Action</a:t>
            </a:r>
          </a:p>
          <a:p>
            <a:pPr marL="0" indent="0">
              <a:buNone/>
              <a:defRPr/>
            </a:pPr>
            <a:endParaRPr lang="en-US" sz="6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6000" dirty="0"/>
              <a:t>Political Committee as defined in N.C.G.S. §163-278.6(14)</a:t>
            </a:r>
            <a:endParaRPr lang="en-US" sz="60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cap="all" dirty="0"/>
              <a:t>Solicitation of others</a:t>
            </a:r>
            <a:br>
              <a:rPr lang="en-US" sz="2800" b="1" cap="all" dirty="0"/>
            </a:br>
            <a:r>
              <a:rPr lang="en-US" sz="2800" b="1" i="1" dirty="0"/>
              <a:t>N.C.G.S. §120C-215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2800" dirty="0"/>
              <a:t>Person not Otherwise Required to Register and Report Must Register &amp; Report When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Total Expenses for “Solicitation of Others”</a:t>
            </a:r>
          </a:p>
          <a:p>
            <a:pPr marL="365760" lvl="1" indent="0" eaLnBrk="1" hangingPunct="1">
              <a:lnSpc>
                <a:spcPct val="80000"/>
              </a:lnSpc>
              <a:buClr>
                <a:schemeClr val="accent2"/>
              </a:buClr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Exceeds $3,000 During any 90-Day Period</a:t>
            </a:r>
            <a:br>
              <a:rPr lang="en-US" sz="2400" dirty="0"/>
            </a:br>
            <a:endParaRPr lang="en-US" sz="2400" dirty="0"/>
          </a:p>
          <a:p>
            <a:pPr marL="0" lvl="1" indent="0" eaLnBrk="1" hangingPunct="1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sz="2800" dirty="0"/>
              <a:t>Excludes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Any Communication Made to the Person’s Stockholders, Employees, Board Members, Officers, Members, Subscribers</a:t>
            </a:r>
            <a:br>
              <a:rPr lang="en-US" dirty="0"/>
            </a:br>
            <a:endParaRPr lang="en-US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Communications with Those Who Have Agreed to Receive Regular Publications or Notices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WINDOWS\Temp\Temporary Internet Files\Content.IE5\75AK2NPB\MC9003013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0"/>
            <a:ext cx="1981200" cy="12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cap="all" dirty="0"/>
              <a:t>“Solicitation of Others”</a:t>
            </a:r>
            <a:br>
              <a:rPr lang="en-US" sz="4000" b="1" dirty="0"/>
            </a:br>
            <a:r>
              <a:rPr lang="en-US" sz="2400" i="1" dirty="0"/>
              <a:t>N.C.G.S. §120C-101(a)(13</a:t>
            </a:r>
            <a:r>
              <a:rPr lang="en-US" sz="2400" b="1" i="1" dirty="0"/>
              <a:t>)</a:t>
            </a:r>
          </a:p>
        </p:txBody>
      </p:sp>
      <p:graphicFrame>
        <p:nvGraphicFramePr>
          <p:cNvPr id="343085" name="Group 45"/>
          <p:cNvGraphicFramePr>
            <a:graphicFrameLocks noGrp="1"/>
          </p:cNvGraphicFramePr>
          <p:nvPr>
            <p:ph sz="quarter" idx="1"/>
          </p:nvPr>
        </p:nvGraphicFramePr>
        <p:xfrm>
          <a:off x="762000" y="4724400"/>
          <a:ext cx="7543800" cy="18288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Broadcast, cable, satellite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E-mail or website posting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Communication through print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Mailing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Telephone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Communication at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conference or meeting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495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What Is Solicitation of Others?</a:t>
            </a:r>
            <a:endParaRPr lang="en-US" sz="2100" b="1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Request That Members of the Public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Communicate With Designated Individuals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For purpose of: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Influencing Legislative or Executive Action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To Further Solicitor’s Position</a:t>
            </a:r>
          </a:p>
          <a:p>
            <a:pPr marL="75438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Includes:</a:t>
            </a:r>
          </a:p>
          <a:p>
            <a:pPr marL="1211580" lvl="3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Broadcasts (T.V. and Radio)</a:t>
            </a:r>
          </a:p>
          <a:p>
            <a:pPr marL="1211580" lvl="3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E-Mail, Telephone, Letter</a:t>
            </a:r>
          </a:p>
          <a:p>
            <a:pPr marL="1211580" lvl="3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Website Posting</a:t>
            </a:r>
          </a:p>
          <a:p>
            <a:pPr marL="1211580" lvl="3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Print Media</a:t>
            </a:r>
          </a:p>
          <a:p>
            <a:pPr marL="1211580" lvl="3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Conference or Meeting</a:t>
            </a:r>
          </a:p>
          <a:p>
            <a:pPr marL="685800" lvl="2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0" name="Picture 2" descr="C:\WINDOWS\Temp\Temporary Internet Files\Content.IE5\75AK2NPB\MC9003013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52400"/>
            <a:ext cx="1831975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14400"/>
          </a:xfrm>
        </p:spPr>
        <p:txBody>
          <a:bodyPr>
            <a:noAutofit/>
          </a:bodyPr>
          <a:lstStyle/>
          <a:p>
            <a:r>
              <a:rPr lang="en-US" sz="4000" dirty="0"/>
              <a:t>WHAT MUST BE REPORTED?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09800"/>
          </a:xfrm>
        </p:spPr>
        <p:txBody>
          <a:bodyPr>
            <a:normAutofit fontScale="25000" lnSpcReduction="20000"/>
          </a:bodyPr>
          <a:lstStyle/>
          <a:p>
            <a:pPr lvl="1">
              <a:buFont typeface="Arial" charset="0"/>
              <a:buChar char="•"/>
            </a:pPr>
            <a:endParaRPr lang="en-US" sz="3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4400" dirty="0">
                <a:solidFill>
                  <a:schemeClr val="tx1"/>
                </a:solidFill>
              </a:rPr>
              <a:t>Reporting of Gifts</a:t>
            </a:r>
          </a:p>
          <a:p>
            <a:pPr marL="365760" lvl="1" indent="0">
              <a:buClr>
                <a:schemeClr val="accent2"/>
              </a:buClr>
            </a:pPr>
            <a:endParaRPr lang="en-US" sz="144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4400" dirty="0">
                <a:solidFill>
                  <a:schemeClr val="tx1"/>
                </a:solidFill>
              </a:rPr>
              <a:t>Reporting of Other Reportable Expenditures for Lobbying</a:t>
            </a:r>
          </a:p>
          <a:p>
            <a:pPr marL="365760" lvl="1" indent="0">
              <a:buClr>
                <a:schemeClr val="accent2"/>
              </a:buClr>
            </a:pPr>
            <a:endParaRPr lang="en-US" sz="144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4400" dirty="0">
                <a:solidFill>
                  <a:schemeClr val="tx1"/>
                </a:solidFill>
              </a:rPr>
              <a:t>Reporting of Payments for Services</a:t>
            </a:r>
          </a:p>
        </p:txBody>
      </p:sp>
      <p:pic>
        <p:nvPicPr>
          <p:cNvPr id="9" name="Picture 2" descr="C:\WINDOWS\Temp\Temporary Internet Files\Content.IE5\TSMX9ZKR\MC9000568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2" y="4648200"/>
            <a:ext cx="18161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232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cap="all" dirty="0">
                <a:solidFill>
                  <a:schemeClr val="tx2"/>
                </a:solidFill>
                <a:latin typeface="+mj-lt"/>
              </a:rPr>
              <a:t>What Does A Lobbyist Principal Report? </a:t>
            </a:r>
            <a:br>
              <a:rPr lang="en-US" sz="36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i="1" dirty="0">
                <a:solidFill>
                  <a:schemeClr val="tx2"/>
                </a:solidFill>
                <a:latin typeface="+mj-lt"/>
              </a:rPr>
              <a:t>N.C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.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G.S. §120C-403(b), (c), (d), (e)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Lobbyist Principal Reports What the Principal Paid for (Including Items for which Lobbyist was Reimbursed):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marL="640080" lvl="2" indent="-342900">
              <a:lnSpc>
                <a:spcPct val="90000"/>
              </a:lnSpc>
              <a:spcBef>
                <a:spcPts val="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sz="2400" dirty="0"/>
              <a:t>“Reportable Expenditures” for Gifts Over $10 in Value to DI/Immediate Family Per Day</a:t>
            </a:r>
          </a:p>
          <a:p>
            <a:pPr marL="297180" lvl="2" indent="0">
              <a:lnSpc>
                <a:spcPct val="90000"/>
              </a:lnSpc>
              <a:spcBef>
                <a:spcPts val="0"/>
              </a:spcBef>
              <a:buSzPct val="60000"/>
              <a:buNone/>
            </a:pP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Other</a:t>
            </a:r>
            <a:r>
              <a:rPr lang="en-US" sz="2000" dirty="0"/>
              <a:t> “</a:t>
            </a:r>
            <a:r>
              <a:rPr lang="en-US" sz="2400" dirty="0"/>
              <a:t>Reportable Expenditures” Made for Lobbying Over $10 in Value Per DI/Immediate Family Per Day</a:t>
            </a:r>
          </a:p>
          <a:p>
            <a:pPr marL="365760" lvl="1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sz="2000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“Solicitation of Others” Expenditures in Excess of $3,000</a:t>
            </a:r>
          </a:p>
          <a:p>
            <a:pPr marL="365760" lvl="1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400" b="1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Payments to Lobbyists for Lobbying and for Certain Communications and Activities Used to Lobby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u="sng" dirty="0"/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Name of Each Person or Governmental Unit to Whom the Lobbyist Principal “Loaned” its Lobbyist</a:t>
            </a:r>
            <a:endParaRPr lang="en-US" sz="24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cap="all" dirty="0">
                <a:solidFill>
                  <a:schemeClr val="tx2"/>
                </a:solidFill>
                <a:latin typeface="+mj-lt"/>
              </a:rPr>
              <a:t>What Does A Lobbyist Principal Report? </a:t>
            </a:r>
            <a:br>
              <a:rPr lang="en-US" sz="3600" b="1" dirty="0">
                <a:solidFill>
                  <a:schemeClr val="tx2"/>
                </a:solidFill>
                <a:latin typeface="+mj-lt"/>
              </a:rPr>
            </a:br>
            <a:r>
              <a:rPr lang="en-US" sz="2800" b="1" i="1" dirty="0">
                <a:solidFill>
                  <a:schemeClr val="tx2"/>
                </a:solidFill>
                <a:latin typeface="+mj-lt"/>
              </a:rPr>
              <a:t>N.C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.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G.S. §120C-400(b)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1"/>
            <a:ext cx="8267699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200" dirty="0"/>
              <a:t>Do </a:t>
            </a:r>
            <a:r>
              <a:rPr lang="en-US" sz="3200" u="sng" dirty="0"/>
              <a:t>Not</a:t>
            </a:r>
            <a:r>
              <a:rPr lang="en-US" sz="3200" dirty="0"/>
              <a:t> Need to Report Following Items Given to A State Agency as Long as Agency Maintains Public Record of Item:</a:t>
            </a:r>
          </a:p>
          <a:p>
            <a:pPr marL="0" lvl="1" indent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731520" lvl="2" indent="-457200">
              <a:lnSpc>
                <a:spcPct val="9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sz="2800" dirty="0"/>
              <a:t>Cash</a:t>
            </a:r>
          </a:p>
          <a:p>
            <a:pPr marL="274320" lvl="2" indent="0">
              <a:lnSpc>
                <a:spcPct val="90000"/>
              </a:lnSpc>
              <a:spcBef>
                <a:spcPts val="700"/>
              </a:spcBef>
              <a:buSzPct val="60000"/>
              <a:buNone/>
            </a:pPr>
            <a:endParaRPr lang="en-US" dirty="0"/>
          </a:p>
          <a:p>
            <a:pPr marL="274320" lvl="2" indent="0">
              <a:lnSpc>
                <a:spcPct val="90000"/>
              </a:lnSpc>
              <a:spcBef>
                <a:spcPts val="700"/>
              </a:spcBef>
              <a:buSzPct val="60000"/>
              <a:buNone/>
            </a:pPr>
            <a:endParaRPr lang="en-US" dirty="0"/>
          </a:p>
          <a:p>
            <a:pPr marL="731520" lvl="2" indent="-457200">
              <a:lnSpc>
                <a:spcPct val="9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sz="2800" dirty="0"/>
              <a:t>Fixed Asset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WINDOWS\Temp\Temporary Internet Files\Content.IE5\6DCPWIFU\MC90044039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23403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INDOWS\Temp\Temporary Internet Files\Content.IE5\QUC06IRE\MP90031643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895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84147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WHAT REPORTABLE EXPENDITURES MUST BE REPORTED? </a:t>
            </a:r>
            <a:r>
              <a:rPr lang="en-US" sz="3600" b="1" i="1" dirty="0"/>
              <a:t>N.C.G.S. §120C-403(b)</a:t>
            </a:r>
            <a:endParaRPr lang="en-US" sz="3600" b="1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05800" cy="502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b="1" dirty="0"/>
              <a:t>Gifts</a:t>
            </a:r>
            <a:r>
              <a:rPr lang="en-US" sz="2800" dirty="0"/>
              <a:t> Given to a DI by a Lobbyist, Lobbyist Principal, or a Liaison With Value Greater than $10 per DI per Calendar Day </a:t>
            </a:r>
            <a:endParaRPr lang="en-US" sz="2800" u="sng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LP “(e)(10)” Gifts are Not Required to Be Reported Until the Value is Greater than $200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Expenditures</a:t>
            </a:r>
            <a:r>
              <a:rPr lang="en-US" sz="2800" dirty="0"/>
              <a:t> Greater Than $10/Day That Are Not Gifts But Are </a:t>
            </a:r>
            <a:r>
              <a:rPr lang="en-US" sz="2800" b="1" dirty="0"/>
              <a:t>Made for Lobbying</a:t>
            </a:r>
            <a:endParaRPr lang="en-US" sz="2400" b="1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Made at the Request of or On Behalf of DI </a:t>
            </a:r>
          </a:p>
          <a:p>
            <a:pPr marL="365760" lvl="1" indent="0">
              <a:buClr>
                <a:schemeClr val="accent2"/>
              </a:buClr>
              <a:buNone/>
            </a:pPr>
            <a:r>
              <a:rPr lang="en-US" sz="2400" dirty="0"/>
              <a:t>    or DI’s Immediate Family Or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Made for the Benefit of Immediate Family</a:t>
            </a:r>
          </a:p>
          <a:p>
            <a:pPr marL="365760" lvl="1" indent="0">
              <a:buClr>
                <a:schemeClr val="accent2"/>
              </a:buClr>
              <a:buNone/>
            </a:pPr>
            <a:endParaRPr lang="en-US" sz="2100" dirty="0"/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ETHICS/BSBEEE-COMPARISON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199" y="2375792"/>
            <a:ext cx="4191001" cy="4191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Acting Executive Director Serves Until New Board Appoints ED to 4-Year Term </a:t>
            </a:r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Chair Selected by Board Annually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-US" sz="2000" dirty="0"/>
              <a:t>     -D Member Serves Odd Years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r>
              <a:rPr lang="en-US" sz="2000" dirty="0"/>
              <a:t>     -R Member Serves Even Years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Quorum = 6 Members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6+ Members Required</a:t>
            </a:r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Monthly Meetings Required</a:t>
            </a:r>
          </a:p>
          <a:p>
            <a:pPr marL="36576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07773" y="1735712"/>
            <a:ext cx="4038600" cy="640080"/>
          </a:xfrm>
        </p:spPr>
        <p:txBody>
          <a:bodyPr/>
          <a:lstStyle/>
          <a:p>
            <a:r>
              <a:rPr lang="en-US" dirty="0"/>
              <a:t>ETHICS COMMISSION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BSBEEE (In Litigation)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233748" y="2398858"/>
            <a:ext cx="4414451" cy="43067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Executive Director Appointed by Board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3657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Governor Names Board Chair Annually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Quorum = 5 Members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Simple Majority Vote Required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Quarterly Meetings Required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23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249362"/>
          </a:xfrm>
        </p:spPr>
        <p:txBody>
          <a:bodyPr>
            <a:noAutofit/>
          </a:bodyPr>
          <a:lstStyle/>
          <a:p>
            <a:r>
              <a:rPr lang="en-US" sz="3600" b="1" dirty="0"/>
              <a:t>WHAT REPORTABLE EXPENDITURES MUST BE REPORTED?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24000"/>
            <a:ext cx="8305801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Other Expenditures That Are Made for Lobbying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Overhead Expenses Connected with Events Held for Lobbying   </a:t>
            </a:r>
            <a:r>
              <a:rPr lang="en-US" sz="2400" dirty="0"/>
              <a:t>30 NCAC 10C.0302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Planning and Organizing Services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Outside Printing Services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Facility Rental 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Name Badges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Flowers and other Decorations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WINDOWS\Temp\Temporary Internet Files\Content.IE5\2GHYR9G4\MC9000896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411515"/>
            <a:ext cx="2209800" cy="203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249362"/>
          </a:xfrm>
        </p:spPr>
        <p:txBody>
          <a:bodyPr>
            <a:noAutofit/>
          </a:bodyPr>
          <a:lstStyle/>
          <a:p>
            <a:r>
              <a:rPr lang="en-US" sz="3600" b="1" dirty="0"/>
              <a:t>WHAT REPORTABLE EXPENDITURES MUST BE REPORTED?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321793" cy="5181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 Not Report Expenditures That Were “Promptly Paid for or Returned” by DI. N.C.G.S. 120C-401(</a:t>
            </a:r>
            <a:r>
              <a:rPr lang="en-US" dirty="0" err="1"/>
              <a:t>i</a:t>
            </a:r>
            <a:r>
              <a:rPr lang="en-US" dirty="0"/>
              <a:t>)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Already Reported, Report Return or Repayment on Next Report Due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Designated Individual or Immediate Family Also Has Option of Reporting that Item was Paid for, Returned, or Donated to Charity. N.C.G.S. 120C-401(j)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 marL="36576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21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 descr="C:\WINDOWS\Temp\Temporary Internet Files\Content.IE5\QUC06IRE\MC9003909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31485"/>
            <a:ext cx="1852999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87019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REPORT DETAILS</a:t>
            </a:r>
            <a:br>
              <a:rPr lang="en-US" b="1" dirty="0"/>
            </a:br>
            <a:r>
              <a:rPr lang="en-US" sz="3100" b="1" i="1" dirty="0"/>
              <a:t>N.C.G.S.</a:t>
            </a:r>
            <a:r>
              <a:rPr lang="en-US" sz="3100" b="1" dirty="0"/>
              <a:t> §120C-401(b) and §120-401(c)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4876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Each Reportable Expenditure Must Include: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2800" u="sng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Fair Market Value or Face Value of Expenditure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Date of the Expenditure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 Description of the Expenditure </a:t>
            </a:r>
            <a:r>
              <a:rPr lang="en-US" sz="2000" dirty="0"/>
              <a:t>30 NCAC 10C.0104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Name and Address of the Payee or Beneficiary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Name of Any DI and That DI’s Immediate Family Member Connected with the Expenditure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Category of Reportable Expenditure</a:t>
            </a:r>
          </a:p>
          <a:p>
            <a:pPr marL="365760" lvl="1" indent="0">
              <a:buNone/>
            </a:pP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2" name="Picture 4" descr="C:\WINDOWS\Temp\Temporary Internet Files\Content.IE5\TSMX9ZKR\MC9002394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640263"/>
            <a:ext cx="150812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cap="all" dirty="0"/>
              <a:t>Annual Reporting of Payments to a Lobbyist for Lobbying</a:t>
            </a:r>
            <a:br>
              <a:rPr lang="en-US" sz="3200" dirty="0"/>
            </a:br>
            <a:r>
              <a:rPr lang="en-US" sz="2400" b="1" i="1" dirty="0"/>
              <a:t>N.C.G.S. §120C-403(d) and (e)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80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lvl="1" indent="0" eaLnBrk="1" hangingPunct="1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dirty="0"/>
              <a:t>In the Last Report a Lobbyist Principal Files for the Registration Year it Must Report the Cumulative Combined Total of All Payments to a Lobbyist for:</a:t>
            </a:r>
          </a:p>
          <a:p>
            <a:pPr marL="365760" lvl="1" indent="0" eaLnBrk="1" hangingPunct="1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/>
              <a:t>Lobbying, Direct and Goodwill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/>
              <a:t>Communications and Activities by Lobbyist That Were Used to Lobby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Research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Drafting of Written Communications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Monitoring of Proposed or Pending Legislative or Executive Action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100" dirty="0"/>
              <a:t>Time Spent Advising and Rendering Opinions to LP as to Construction and Effect of Proposed or Pending Legislative or Executive Action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dirty="0"/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sz="1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cap="all" dirty="0"/>
              <a:t>Payment</a:t>
            </a:r>
            <a:br>
              <a:rPr lang="en-US" sz="6000" b="1" cap="all" dirty="0"/>
            </a:br>
            <a:r>
              <a:rPr lang="en-US" sz="2800" dirty="0"/>
              <a:t>N.C.G.S. §120C-100(a)(11k)</a:t>
            </a:r>
            <a:endParaRPr lang="en-US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46021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lvl="1" eaLnBrk="1" hangingPunct="1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en-US" dirty="0"/>
              <a:t>Defined As:</a:t>
            </a:r>
          </a:p>
          <a:p>
            <a:pPr marL="914400" lvl="1" indent="0" eaLnBrk="1" hangingPunct="1">
              <a:lnSpc>
                <a:spcPct val="80000"/>
              </a:lnSpc>
              <a:buClr>
                <a:srgbClr val="C00000"/>
              </a:buClr>
              <a:buNone/>
              <a:tabLst>
                <a:tab pos="1139825" algn="l"/>
              </a:tabLst>
              <a:defRPr/>
            </a:pPr>
            <a:endParaRPr lang="en-US" sz="2400" dirty="0"/>
          </a:p>
          <a:p>
            <a:pPr marL="640080" lvl="2" indent="-36576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139825" algn="l"/>
              </a:tabLst>
              <a:defRPr/>
            </a:pPr>
            <a:r>
              <a:rPr lang="en-US" sz="2600" dirty="0"/>
              <a:t>Any Money, Thing of Value, or Economic Benefit</a:t>
            </a:r>
          </a:p>
          <a:p>
            <a:pPr marL="365760" lvl="1" indent="-365760" eaLnBrk="1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1139825" algn="l"/>
              </a:tabLst>
              <a:defRPr/>
            </a:pPr>
            <a:endParaRPr lang="en-US" sz="2400" dirty="0"/>
          </a:p>
          <a:p>
            <a:pPr marL="1097280" lvl="5" indent="-36576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ü"/>
              <a:tabLst>
                <a:tab pos="1139825" algn="l"/>
              </a:tabLst>
              <a:defRPr/>
            </a:pPr>
            <a:r>
              <a:rPr lang="en-US" sz="2200" dirty="0"/>
              <a:t>Conveyed to a Lobbyist</a:t>
            </a:r>
          </a:p>
          <a:p>
            <a:pPr marL="1017270" lvl="3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1139825" algn="l"/>
              </a:tabLst>
              <a:defRPr/>
            </a:pPr>
            <a:r>
              <a:rPr lang="en-US" sz="2200" dirty="0"/>
              <a:t>  For Lobbying</a:t>
            </a:r>
            <a:br>
              <a:rPr lang="en-US" sz="1400" dirty="0"/>
            </a:br>
            <a:endParaRPr lang="en-US" sz="1400" dirty="0"/>
          </a:p>
          <a:p>
            <a:pPr marL="640080" lvl="5" indent="-365760">
              <a:spcBef>
                <a:spcPts val="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Excludes Reimbursement of:</a:t>
            </a:r>
          </a:p>
          <a:p>
            <a:pPr marL="274320" lvl="5" indent="0">
              <a:spcBef>
                <a:spcPts val="0"/>
              </a:spcBef>
              <a:buClr>
                <a:schemeClr val="accent2"/>
              </a:buClr>
              <a:buSzPct val="75000"/>
              <a:buNone/>
              <a:defRPr/>
            </a:pPr>
            <a:endParaRPr lang="en-US" sz="2200" dirty="0"/>
          </a:p>
          <a:p>
            <a:pPr marL="1097280" lvl="6" indent="-365760">
              <a:lnSpc>
                <a:spcPct val="11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Actual travel </a:t>
            </a:r>
          </a:p>
          <a:p>
            <a:pPr marL="1097280" lvl="6" indent="-365760">
              <a:lnSpc>
                <a:spcPct val="11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Administrative Expenses</a:t>
            </a:r>
          </a:p>
          <a:p>
            <a:pPr marL="1097280" lvl="6" indent="-365760">
              <a:lnSpc>
                <a:spcPct val="11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Subsistence</a:t>
            </a:r>
          </a:p>
          <a:p>
            <a:pPr lvl="4"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endParaRPr lang="en-US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18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292" name="Picture 4" descr="C:\WINDOWS\Temp\Temporary Internet Files\Content.IE5\ZIUVWC60\MM9002053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1402">
            <a:off x="6630933" y="4573346"/>
            <a:ext cx="1825592" cy="1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INVESTIGATIONS &amp; VIOLATION CONSEQUENCES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7BAA8A-FB8F-4355-A368-B025BEB29C5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1027" name="Picture 3" descr="C:\WINDOWS\Temp\Temporary Internet Files\Content.IE5\75AK2NPB\dglxass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9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159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cap="all" dirty="0"/>
              <a:t>Jurisdiction</a:t>
            </a:r>
            <a:br>
              <a:rPr lang="en-US" dirty="0"/>
            </a:br>
            <a:r>
              <a:rPr lang="en-US" sz="2800" b="1" i="1" dirty="0"/>
              <a:t>N.C.G.S.§ 120C-601 through -603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1"/>
            <a:ext cx="4152900" cy="472481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Commission: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en-US" sz="2400" dirty="0"/>
              <a:t>Investigate Complaints of Violations of Ch. 120C, Except for Matters Related Solely to Articles 2,</a:t>
            </a:r>
            <a:r>
              <a:rPr lang="en-US" altLang="en-US" sz="24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dirty="0"/>
              <a:t>4, &amp; 8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762500" y="1524000"/>
            <a:ext cx="3968601" cy="47243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Secretary of State: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Perform Systematic Reviews of Reports Filed by L &amp; LP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Investigate Complaints of Violations Related Solely to Articles 2, 4, &amp;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62FD897-FE9C-4E23-BDFD-52664AB1AED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908120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4708" y="1009829"/>
            <a:ext cx="55399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Violation Consequences</a:t>
            </a:r>
            <a:br>
              <a:rPr lang="en-US" b="1" dirty="0"/>
            </a:br>
            <a:r>
              <a:rPr lang="en-US" sz="3200" b="1" i="1" dirty="0"/>
              <a:t>N.C.G.S.§ 120C-602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Criminal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Class 1 Misdemeanor for: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500" dirty="0"/>
              <a:t>Failure to Register (Art. 2) 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500" dirty="0"/>
              <a:t>Violation of Gift Ban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defRPr/>
            </a:pPr>
            <a:r>
              <a:rPr lang="en-US" sz="2500" dirty="0"/>
              <a:t>Miscellaneous Prohibitions/Restrictions in Art. 3</a:t>
            </a:r>
            <a:br>
              <a:rPr lang="en-US" sz="2500" dirty="0"/>
            </a:b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If Convicted, Cannot Lobby for 2 Years</a:t>
            </a:r>
            <a:br>
              <a:rPr lang="en-US" sz="2800" dirty="0"/>
            </a:b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chemeClr val="tx2"/>
                </a:solidFill>
              </a:rPr>
              <a:t>Civil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Secretary of State or Commission May Levy Civil Fines for Violations of Ch. 120C Up to $5,000/Violation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/>
              <a:t>UNTIMELY FILING</a:t>
            </a:r>
            <a:br>
              <a:rPr lang="en-US" b="1" dirty="0"/>
            </a:br>
            <a:r>
              <a:rPr lang="en-US" sz="3200" b="1" dirty="0"/>
              <a:t>120C-401(e) and (f)</a:t>
            </a:r>
            <a:endParaRPr lang="en-US" sz="3200" b="1" i="1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33583"/>
            <a:ext cx="8458200" cy="457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365760" indent="-365760" eaLnBrk="1" hangingPunct="1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400" dirty="0"/>
              <a:t>Failure to Timely File</a:t>
            </a:r>
          </a:p>
          <a:p>
            <a:pPr marL="0" indent="0" eaLnBrk="1" hangingPunct="1">
              <a:lnSpc>
                <a:spcPct val="80000"/>
              </a:lnSpc>
              <a:buSzPct val="75000"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400" dirty="0"/>
              <a:t>Secretary of State Must Send Certified Letter</a:t>
            </a:r>
          </a:p>
          <a:p>
            <a:pPr marL="365760" lvl="1" indent="0" eaLnBrk="1" hangingPunct="1">
              <a:lnSpc>
                <a:spcPct val="80000"/>
              </a:lnSpc>
              <a:buClr>
                <a:schemeClr val="accent2"/>
              </a:buClr>
              <a:buSzPct val="75000"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400" dirty="0"/>
              <a:t>20 Days to File Report and Pay Late Fee of $50/day – Maximum of $500</a:t>
            </a:r>
            <a:br>
              <a:rPr lang="en-US" sz="2400" dirty="0"/>
            </a:br>
            <a:endParaRPr lang="en-US" sz="2400" dirty="0"/>
          </a:p>
          <a:p>
            <a:pPr marL="365760" indent="-365760" eaLnBrk="1" hangingPunct="1"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sz="2400" dirty="0"/>
              <a:t>Failure to File after Notice Voids Registration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5EDEB1-50FB-4319-B3A0-8B9A228C5C0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 descr="C:\WINDOWS\Temp\Temporary Internet Files\Content.IE5\75AK2NPB\MC9001573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259263"/>
            <a:ext cx="187633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cap="small" dirty="0"/>
              <a:t>Ethics Commission</a:t>
            </a:r>
            <a:br>
              <a:rPr lang="en-US" b="1" dirty="0"/>
            </a:br>
            <a:r>
              <a:rPr lang="en-US" b="1" dirty="0"/>
              <a:t>Contact Information</a:t>
            </a:r>
          </a:p>
        </p:txBody>
      </p:sp>
      <p:sp>
        <p:nvSpPr>
          <p:cNvPr id="82947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924300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     Location: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424 N. Blount Street</a:t>
            </a:r>
            <a:br>
              <a:rPr lang="en-US" sz="2400" dirty="0"/>
            </a:br>
            <a:r>
              <a:rPr lang="en-US" sz="2400" dirty="0"/>
              <a:t>Raleigh, NC 27601-1010 </a:t>
            </a:r>
          </a:p>
          <a:p>
            <a:pPr>
              <a:buFontTx/>
              <a:buNone/>
            </a:pPr>
            <a:r>
              <a:rPr lang="en-US" sz="2400" b="1" dirty="0"/>
              <a:t>     Mailing Address: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1324 Mail Service Center</a:t>
            </a:r>
            <a:br>
              <a:rPr lang="en-US" sz="2400" dirty="0"/>
            </a:br>
            <a:r>
              <a:rPr lang="en-US" sz="2400" dirty="0"/>
              <a:t>Raleigh, NC 27699-1324</a:t>
            </a:r>
          </a:p>
          <a:p>
            <a:endParaRPr lang="en-US" dirty="0"/>
          </a:p>
        </p:txBody>
      </p:sp>
      <p:sp>
        <p:nvSpPr>
          <p:cNvPr id="82948" name="Content Placeholder 5"/>
          <p:cNvSpPr>
            <a:spLocks noGrp="1"/>
          </p:cNvSpPr>
          <p:nvPr>
            <p:ph sz="quarter" idx="2"/>
          </p:nvPr>
        </p:nvSpPr>
        <p:spPr>
          <a:xfrm>
            <a:off x="4533900" y="1524000"/>
            <a:ext cx="4305300" cy="472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200" b="1" dirty="0"/>
              <a:t>    Phone: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(919) 814-3600  </a:t>
            </a:r>
          </a:p>
          <a:p>
            <a:pPr>
              <a:buFontTx/>
              <a:buNone/>
            </a:pPr>
            <a:r>
              <a:rPr lang="en-US" sz="2200" b="1" dirty="0"/>
              <a:t>    Fax: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(919) 715-1644 </a:t>
            </a:r>
          </a:p>
          <a:p>
            <a:pPr>
              <a:buFontTx/>
              <a:buNone/>
            </a:pPr>
            <a:r>
              <a:rPr lang="en-US" sz="2200" b="1" dirty="0"/>
              <a:t>    Email: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2"/>
                </a:solidFill>
              </a:rPr>
              <a:t>ethics.commission@doa.nc.gov</a:t>
            </a:r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6BB36A5B-7604-4889-AE40-5B698BD9F3E5}" type="slidenum">
              <a:rPr lang="en-US" smtClean="0">
                <a:solidFill>
                  <a:srgbClr val="FFFFFF"/>
                </a:solidFill>
              </a:rPr>
              <a:pPr/>
              <a:t>69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23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Website:  </a:t>
            </a:r>
            <a:r>
              <a:rPr lang="en-US" sz="2800" dirty="0">
                <a:solidFill>
                  <a:schemeClr val="accent2"/>
                </a:solidFill>
                <a:latin typeface="+mn-lt"/>
                <a:hlinkClick r:id="rId3"/>
              </a:rPr>
              <a:t>www.ethicscommission.nc.gov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524" y="1841266"/>
            <a:ext cx="761847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indent="-514350" fontAlgn="auto"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sz="2400" dirty="0"/>
              <a:t>Financial Disclosure—Receive &amp; Evaluate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 Statements of Economic Interest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180306"/>
          </a:xfrm>
        </p:spPr>
        <p:txBody>
          <a:bodyPr>
            <a:normAutofit fontScale="90000"/>
          </a:bodyPr>
          <a:lstStyle/>
          <a:p>
            <a:pPr marL="365760" fontAlgn="auto">
              <a:spcAft>
                <a:spcPts val="0"/>
              </a:spcAft>
              <a:defRPr/>
            </a:pPr>
            <a:r>
              <a:rPr lang="en-US" b="1" dirty="0"/>
              <a:t>ROLE OF THE ETHICS COMMISSION--ETHICS ACT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2386" y="3202632"/>
            <a:ext cx="7562088" cy="46166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II.   Educate Persons Subject to Act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" y="4114800"/>
            <a:ext cx="759714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III.  Provide Advice to Persons Subject to Act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dirty="0"/>
              <a:t>Conflicts of Interest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dirty="0"/>
              <a:t>Acceptance of Gifts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en-US" dirty="0"/>
              <a:t>Use of Title in Advertising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524" y="5745308"/>
            <a:ext cx="7618476" cy="46166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IV.   Receive and Investigate Complaints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80306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b="1" dirty="0"/>
              <a:t>ROLE OF THE ETHICS COMMISSION-LOBBYING LAW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14DED4F-2CA3-420C-B5FA-C843D401F1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5437" y="1566997"/>
            <a:ext cx="259776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5122" y="1600199"/>
            <a:ext cx="242675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22" y="2310130"/>
            <a:ext cx="4953000" cy="707886"/>
          </a:xfrm>
          <a:prstGeom prst="rect">
            <a:avLst/>
          </a:prstGeom>
          <a:ln w="12700" cmpd="dbl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Issue Informal &amp; Formal Advisory Opinions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Chapter 138B, Article 8 (former Chapter120C)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22" y="3244943"/>
            <a:ext cx="4953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Adopt Rules Necessary to Interpret Article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438400"/>
            <a:ext cx="32766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Investigate Alleged Violations of Lobbying Law, Including: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Gift Ban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“Cooling Off” Period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Misc. Restrictions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8488" y="4470814"/>
            <a:ext cx="3276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Refer to Secretary of State: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Registration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 Reporting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0665" y="4863748"/>
            <a:ext cx="186730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smal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018" y="5617784"/>
            <a:ext cx="4038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Conduct Lobbying Education &amp; Newsletters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3855630"/>
            <a:ext cx="5105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Adopt Rules Necessary to Administer Part 2, 4, 5</a:t>
            </a:r>
          </a:p>
        </p:txBody>
      </p:sp>
    </p:spTree>
    <p:extLst>
      <p:ext uri="{BB962C8B-B14F-4D97-AF65-F5344CB8AC3E}">
        <p14:creationId xmlns:p14="http://schemas.microsoft.com/office/powerpoint/2010/main" val="84758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69863" fontAlgn="auto">
              <a:spcAft>
                <a:spcPts val="0"/>
              </a:spcAft>
              <a:defRPr/>
            </a:pPr>
            <a:r>
              <a:rPr lang="en-US" b="1" cap="all" dirty="0"/>
              <a:t>Informal Advice </a:t>
            </a:r>
            <a:r>
              <a:rPr lang="en-US" b="1" dirty="0"/>
              <a:t>vs.</a:t>
            </a:r>
            <a:br>
              <a:rPr lang="en-US" b="1" cap="all" dirty="0"/>
            </a:br>
            <a:r>
              <a:rPr lang="en-US" b="1" cap="all" dirty="0"/>
              <a:t>Formal Advisory Opinions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D01463-6D17-4108-A66E-DEEE0C98D6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3750440"/>
              </p:ext>
            </p:extLst>
          </p:nvPr>
        </p:nvGraphicFramePr>
        <p:xfrm>
          <a:off x="612775" y="1600200"/>
          <a:ext cx="8226424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Informal Advice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Formal Advisory Opinion</a:t>
                      </a:r>
                    </a:p>
                  </a:txBody>
                  <a:tcPr marL="90593" marR="905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8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Request</a:t>
                      </a:r>
                    </a:p>
                    <a:p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Written or Verbal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be Written</a:t>
                      </a:r>
                    </a:p>
                  </a:txBody>
                  <a:tcPr marL="90593" marR="905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8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Advice</a:t>
                      </a:r>
                    </a:p>
                    <a:p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Issued  by Staff</a:t>
                      </a:r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Issued</a:t>
                      </a:r>
                      <a:r>
                        <a:rPr lang="en-US" sz="1800" baseline="0" dirty="0"/>
                        <a:t> by Commission </a:t>
                      </a:r>
                      <a:endParaRPr lang="en-US" sz="1800" dirty="0"/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8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Confidential</a:t>
                      </a:r>
                    </a:p>
                    <a:p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0593" marR="905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8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Immunity</a:t>
                      </a:r>
                    </a:p>
                    <a:p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0593" marR="9059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714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Redacted Advice Published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  <a:p>
                      <a:endParaRPr lang="en-US" sz="1800" dirty="0"/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/>
                        <a:t>Must Publish on Website in</a:t>
                      </a:r>
                      <a:r>
                        <a:rPr lang="en-US" sz="1800" baseline="0" dirty="0"/>
                        <a:t> Edited Format.</a:t>
                      </a:r>
                    </a:p>
                  </a:txBody>
                  <a:tcPr marL="90593" marR="905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4|3.6|1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9|3.5|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9|3.5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1|8.7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8.1|8.7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79.1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10.8|2.8|1.4|7.7|2.4|3.9|5.1|3.5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25.9|7.1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3.4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3|9.2|10.9|1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|13.9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1|3.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3.2|7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3305</Words>
  <Application>Microsoft Office PowerPoint</Application>
  <PresentationFormat>On-screen Show (4:3)</PresentationFormat>
  <Paragraphs>847</Paragraphs>
  <Slides>69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4" baseType="lpstr">
      <vt:lpstr>Arial Unicode MS</vt:lpstr>
      <vt:lpstr>Arial</vt:lpstr>
      <vt:lpstr>Calibri</vt:lpstr>
      <vt:lpstr>Century Gothic</vt:lpstr>
      <vt:lpstr>Georgia</vt:lpstr>
      <vt:lpstr>Kozuka Gothic Pro B</vt:lpstr>
      <vt:lpstr>Lucida Sans Unicode</vt:lpstr>
      <vt:lpstr>Times New Roman</vt:lpstr>
      <vt:lpstr>Tw Cen MT</vt:lpstr>
      <vt:lpstr>Verdana</vt:lpstr>
      <vt:lpstr>Wingdings</vt:lpstr>
      <vt:lpstr>Wingdings 2</vt:lpstr>
      <vt:lpstr>Median</vt:lpstr>
      <vt:lpstr>1_Median</vt:lpstr>
      <vt:lpstr>Acrobat Document</vt:lpstr>
      <vt:lpstr>LOBBYING EDUCATION: PART I   KATHLEEN Edwards NC state ethics commission </vt:lpstr>
      <vt:lpstr>OVERVIEW  -</vt:lpstr>
      <vt:lpstr>ETHICS ACT--HISTORY</vt:lpstr>
      <vt:lpstr>10 YEAR HISTORY-ETHICS COMMISSION</vt:lpstr>
      <vt:lpstr>ETHICS/BSBEEE-COMPARISON</vt:lpstr>
      <vt:lpstr>ETHICS/BSBEEE-COMPARISON</vt:lpstr>
      <vt:lpstr>ROLE OF THE ETHICS COMMISSION--ETHICS ACT</vt:lpstr>
      <vt:lpstr>ROLE OF THE ETHICS COMMISSION-LOBBYING LAW</vt:lpstr>
      <vt:lpstr>Informal Advice vs. Formal Advisory Opinions</vt:lpstr>
      <vt:lpstr>GIFT BAN &amp; GIFT BAN EXCEPTIONS</vt:lpstr>
      <vt:lpstr>Gift Ban:  Unless There is an Exception</vt:lpstr>
      <vt:lpstr>What is a “Gift”?</vt:lpstr>
      <vt:lpstr>What is a “Gift”?</vt:lpstr>
      <vt:lpstr>What is a “Gift”?</vt:lpstr>
      <vt:lpstr>What is NOT a “Gift”?</vt:lpstr>
      <vt:lpstr>“Indirect Gifts”</vt:lpstr>
      <vt:lpstr> WHO ARE DESIGNATED INDIVIDUALS? </vt:lpstr>
      <vt:lpstr>WHO ARE Designated Individuals?</vt:lpstr>
      <vt:lpstr>GIFT BAN EXCEPTIONS **  N.C.G.S. §138A-32(e)</vt:lpstr>
      <vt:lpstr>Food &amp; Beverages:  Open Meetings &amp; Gatherings Open to Public N.C.G.S. §138A-32(e)(1)</vt:lpstr>
      <vt:lpstr>Food &amp; Beverages:   Specific Invitees N.C.G.S.§138A-32(e)(1)c</vt:lpstr>
      <vt:lpstr>Food &amp; BeverageS: Invite</vt:lpstr>
      <vt:lpstr>Food &amp; Beverages  “Official Duty” for Public Servants   N.C.G.S. §138A-32(e)(12)</vt:lpstr>
      <vt:lpstr>Meetings &amp; Conferences N.C.G.S. §138A-32(e)(3)(i)-(iv)</vt:lpstr>
      <vt:lpstr> Meetings &amp; Conferences  </vt:lpstr>
      <vt:lpstr>WHAT IS AN “EDUCATIONAL” MEETING?</vt:lpstr>
      <vt:lpstr>Meetings &amp; Conferences  Reimbursable Expenses for Public Servants N.C.G.S. §138A-32(f)</vt:lpstr>
      <vt:lpstr>Nonpartisan Agency Organizations:  Gifts Made Directly to Organization N.C.G.S. §120C-303(d) and (e)</vt:lpstr>
      <vt:lpstr>Informational Materials N.C.G.S. §138A-32(e)(2)</vt:lpstr>
      <vt:lpstr>Family, friends, &amp; others Extended Family  N.C.G.S. §138A-32(e)(7)</vt:lpstr>
      <vt:lpstr>Family, Friends &amp; Others: Other Relationships  N.C.G.S. §138A-32(e)(10)</vt:lpstr>
      <vt:lpstr>Plaques &amp; Non-Monetary Mementos N.C.G.S. §138A-32(e)(4)</vt:lpstr>
      <vt:lpstr>UNC system Athletic Tickets N.C.G.S. §120C-501(e)</vt:lpstr>
      <vt:lpstr>Honoraria N.C.G.S. §138A-32(h)</vt:lpstr>
      <vt:lpstr>GIFT BAN REMINDERS</vt:lpstr>
      <vt:lpstr>OTHER REQUIREMENTS &amp; RESTRICTIONS</vt:lpstr>
      <vt:lpstr>Lobbying Law  Requirements &amp; Restrictions</vt:lpstr>
      <vt:lpstr>Lobbying Law  Requirements &amp; Restrictions</vt:lpstr>
      <vt:lpstr>Lobbying Law  Requirements &amp; Restrictions</vt:lpstr>
      <vt:lpstr>Lobbying Law  Requirements &amp; Restrictions</vt:lpstr>
      <vt:lpstr>Lobbying Law  Requirements &amp; Restrictions</vt:lpstr>
      <vt:lpstr>Lobbying Education:  Part II  </vt:lpstr>
      <vt:lpstr>REGISTRATION</vt:lpstr>
      <vt:lpstr>Who Must Register?</vt:lpstr>
      <vt:lpstr>Liaison Personnel Must Register N.C.G.S. §120C-500, -501 and -502</vt:lpstr>
      <vt:lpstr>A “lobbyist” Must register</vt:lpstr>
      <vt:lpstr>What is “Lobbying?”  N.C.G.S. §120C-100(a)(9) a. and b.</vt:lpstr>
      <vt:lpstr> Designed to Influence “Legislative Action” N.C.G.S. §120C-100(a)(5)  </vt:lpstr>
      <vt:lpstr> Designed to Influence Executive Action  N.C.G.S. §120C-100(a)(3) </vt:lpstr>
      <vt:lpstr>NOT “Executive Action” N.C.G.S.§ 120C-100(a)(3)a.-b.</vt:lpstr>
      <vt:lpstr>What is “Payment?”</vt:lpstr>
      <vt:lpstr>What is payment?</vt:lpstr>
      <vt:lpstr>Persons Exempted N.C.G.S. § 120C-700</vt:lpstr>
      <vt:lpstr>Solicitation of others N.C.G.S. §120C-215</vt:lpstr>
      <vt:lpstr>“Solicitation of Others” N.C.G.S. §120C-101(a)(13)</vt:lpstr>
      <vt:lpstr>WHAT MUST BE REPORTED?</vt:lpstr>
      <vt:lpstr>PowerPoint Presentation</vt:lpstr>
      <vt:lpstr>PowerPoint Presentation</vt:lpstr>
      <vt:lpstr>WHAT REPORTABLE EXPENDITURES MUST BE REPORTED? N.C.G.S. §120C-403(b)</vt:lpstr>
      <vt:lpstr>WHAT REPORTABLE EXPENDITURES MUST BE REPORTED?</vt:lpstr>
      <vt:lpstr>WHAT REPORTABLE EXPENDITURES MUST BE REPORTED?</vt:lpstr>
      <vt:lpstr>REPORT DETAILS N.C.G.S. §120C-401(b) and §120-401(c)</vt:lpstr>
      <vt:lpstr>Annual Reporting of Payments to a Lobbyist for Lobbying N.C.G.S. §120C-403(d) and (e)</vt:lpstr>
      <vt:lpstr>Payment N.C.G.S. §120C-100(a)(11k)</vt:lpstr>
      <vt:lpstr>INVESTIGATIONS &amp; VIOLATION CONSEQUENCES</vt:lpstr>
      <vt:lpstr>Jurisdiction N.C.G.S.§ 120C-601 through -603</vt:lpstr>
      <vt:lpstr>Violation Consequences N.C.G.S.§ 120C-602</vt:lpstr>
      <vt:lpstr>UNTIMELY FILING 120C-401(e) and (f)</vt:lpstr>
      <vt:lpstr>Ethics Commission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2015-01-07T16:48:13Z</dcterms:created>
  <dcterms:modified xsi:type="dcterms:W3CDTF">2017-01-06T15:12:56Z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